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21"/>
  </p:notesMasterIdLst>
  <p:handoutMasterIdLst>
    <p:handoutMasterId r:id="rId22"/>
  </p:handoutMasterIdLst>
  <p:sldIdLst>
    <p:sldId id="256" r:id="rId6"/>
    <p:sldId id="260" r:id="rId7"/>
    <p:sldId id="261" r:id="rId8"/>
    <p:sldId id="262" r:id="rId9"/>
    <p:sldId id="265" r:id="rId10"/>
    <p:sldId id="266" r:id="rId11"/>
    <p:sldId id="279" r:id="rId12"/>
    <p:sldId id="272" r:id="rId13"/>
    <p:sldId id="273" r:id="rId14"/>
    <p:sldId id="258" r:id="rId15"/>
    <p:sldId id="259" r:id="rId16"/>
    <p:sldId id="267" r:id="rId17"/>
    <p:sldId id="276" r:id="rId18"/>
    <p:sldId id="277" r:id="rId19"/>
    <p:sldId id="257" r:id="rId2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44" autoAdjust="0"/>
    <p:restoredTop sz="93619" autoAdjust="0"/>
  </p:normalViewPr>
  <p:slideViewPr>
    <p:cSldViewPr>
      <p:cViewPr>
        <p:scale>
          <a:sx n="90" d="100"/>
          <a:sy n="90" d="100"/>
        </p:scale>
        <p:origin x="152" y="-40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6/5/18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‹N°›</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6/5/18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‹N°›</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3</a:t>
            </a:fld>
            <a:endParaRPr lang="en-US"/>
          </a:p>
        </p:txBody>
      </p:sp>
    </p:spTree>
    <p:extLst>
      <p:ext uri="{BB962C8B-B14F-4D97-AF65-F5344CB8AC3E}">
        <p14:creationId xmlns:p14="http://schemas.microsoft.com/office/powerpoint/2010/main" val="1432628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11</a:t>
            </a:fld>
            <a:endParaRPr lang="en-US"/>
          </a:p>
        </p:txBody>
      </p:sp>
    </p:spTree>
    <p:extLst>
      <p:ext uri="{BB962C8B-B14F-4D97-AF65-F5344CB8AC3E}">
        <p14:creationId xmlns:p14="http://schemas.microsoft.com/office/powerpoint/2010/main" val="2930267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fr-BE"/>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fr-BE"/>
          </a:p>
        </p:txBody>
      </p:sp>
      <p:sp>
        <p:nvSpPr>
          <p:cNvPr id="4" name="Date Placeholder 3"/>
          <p:cNvSpPr>
            <a:spLocks noGrp="1"/>
          </p:cNvSpPr>
          <p:nvPr>
            <p:ph type="dt" sz="half" idx="10"/>
          </p:nvPr>
        </p:nvSpPr>
        <p:spPr/>
        <p:txBody>
          <a:bodyPr/>
          <a:lstStyle/>
          <a:p>
            <a:fld id="{CAC80197-244E-4E0B-8C3C-3B83EE1A2CA4}" type="datetimeFigureOut">
              <a:rPr lang="fr-BE" smtClean="0"/>
              <a:t>5/06/18</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5D4D335E-553F-4C87-924B-4568509ED985}" type="slidenum">
              <a:rPr lang="fr-BE" smtClean="0"/>
              <a:t>‹N°›</a:t>
            </a:fld>
            <a:endParaRPr lang="fr-BE"/>
          </a:p>
        </p:txBody>
      </p:sp>
    </p:spTree>
    <p:extLst>
      <p:ext uri="{BB962C8B-B14F-4D97-AF65-F5344CB8AC3E}">
        <p14:creationId xmlns:p14="http://schemas.microsoft.com/office/powerpoint/2010/main" val="2443438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1" r:id="rId6"/>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s://ccafs.cgiar.org/es/blog/empowering-farmers-climate-information-agricultural-decision-making-rural-mali#.Wtiawi7FKp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52399" y="1752600"/>
            <a:ext cx="8763000" cy="1600200"/>
          </a:xfrm>
        </p:spPr>
        <p:txBody>
          <a:bodyPr/>
          <a:lstStyle/>
          <a:p>
            <a:r>
              <a:rPr lang="en-US" sz="2400" dirty="0"/>
              <a:t>Review Activity MA1131-17 (Descheemaeker)</a:t>
            </a:r>
            <a:r>
              <a:rPr lang="fr-ML" sz="2400" dirty="0"/>
              <a:t> </a:t>
            </a:r>
            <a:r>
              <a:rPr lang="en-US" sz="2400" dirty="0"/>
              <a:t> </a:t>
            </a:r>
          </a:p>
          <a:p>
            <a:r>
              <a:rPr lang="en-US" sz="2400" dirty="0"/>
              <a:t>MA1132-17 (</a:t>
            </a:r>
            <a:r>
              <a:rPr lang="en-US" sz="2400" dirty="0" err="1"/>
              <a:t>Ouedraogo</a:t>
            </a:r>
            <a:r>
              <a:rPr lang="en-US" sz="2400" dirty="0"/>
              <a:t>); MA 3111-17 (</a:t>
            </a:r>
            <a:r>
              <a:rPr lang="en-US" sz="2400" dirty="0" err="1"/>
              <a:t>Sanogo</a:t>
            </a:r>
            <a:r>
              <a:rPr lang="en-US" sz="2400" dirty="0"/>
              <a:t>); MA3211-17 (Descheemaeker)</a:t>
            </a:r>
            <a:r>
              <a:rPr lang="fr-ML" sz="2400" dirty="0"/>
              <a:t> </a:t>
            </a:r>
            <a:r>
              <a:rPr lang="en-US" sz="2400" dirty="0"/>
              <a:t>and MA3212-17</a:t>
            </a:r>
            <a:r>
              <a:rPr lang="fr-ML" sz="2400" dirty="0"/>
              <a:t> </a:t>
            </a:r>
            <a:r>
              <a:rPr lang="en-US" sz="2400" dirty="0"/>
              <a:t>(</a:t>
            </a:r>
            <a:r>
              <a:rPr lang="en-US" sz="2400" dirty="0" err="1"/>
              <a:t>Sanogo</a:t>
            </a:r>
            <a:r>
              <a:rPr lang="en-US" sz="2400" dirty="0"/>
              <a:t>)</a:t>
            </a:r>
          </a:p>
        </p:txBody>
      </p:sp>
      <p:sp>
        <p:nvSpPr>
          <p:cNvPr id="3" name="Text Placeholder 2"/>
          <p:cNvSpPr>
            <a:spLocks noGrp="1"/>
          </p:cNvSpPr>
          <p:nvPr>
            <p:ph type="body" sz="quarter" idx="12"/>
          </p:nvPr>
        </p:nvSpPr>
        <p:spPr>
          <a:xfrm>
            <a:off x="2246312" y="4038600"/>
            <a:ext cx="4575175" cy="1219200"/>
          </a:xfrm>
        </p:spPr>
        <p:txBody>
          <a:bodyPr/>
          <a:lstStyle/>
          <a:p>
            <a:r>
              <a:rPr lang="en-US" dirty="0">
                <a:latin typeface="+mn-lt"/>
              </a:rPr>
              <a:t>Bouba Traore</a:t>
            </a:r>
          </a:p>
          <a:p>
            <a:r>
              <a:rPr lang="en-US" dirty="0">
                <a:latin typeface="+mn-lt"/>
              </a:rPr>
              <a:t>ICRISAT-Mali</a:t>
            </a:r>
          </a:p>
          <a:p>
            <a:r>
              <a:rPr lang="en-US" dirty="0">
                <a:latin typeface="+mn-lt"/>
              </a:rPr>
              <a:t>Annual work plan, Accra, June 2018</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88497965"/>
              </p:ext>
            </p:extLst>
          </p:nvPr>
        </p:nvGraphicFramePr>
        <p:xfrm>
          <a:off x="0" y="990601"/>
          <a:ext cx="9149081" cy="5411916"/>
        </p:xfrm>
        <a:graphic>
          <a:graphicData uri="http://schemas.openxmlformats.org/drawingml/2006/table">
            <a:tbl>
              <a:tblPr firstRow="1" bandRow="1">
                <a:tableStyleId>{5C22544A-7EE6-4342-B048-85BDC9FD1C3A}</a:tableStyleId>
              </a:tblPr>
              <a:tblGrid>
                <a:gridCol w="2514600">
                  <a:extLst>
                    <a:ext uri="{9D8B030D-6E8A-4147-A177-3AD203B41FA5}">
                      <a16:colId xmlns:a16="http://schemas.microsoft.com/office/drawing/2014/main" val="646009280"/>
                    </a:ext>
                  </a:extLst>
                </a:gridCol>
                <a:gridCol w="3376930">
                  <a:extLst>
                    <a:ext uri="{9D8B030D-6E8A-4147-A177-3AD203B41FA5}">
                      <a16:colId xmlns:a16="http://schemas.microsoft.com/office/drawing/2014/main" val="2379562227"/>
                    </a:ext>
                  </a:extLst>
                </a:gridCol>
                <a:gridCol w="1123950">
                  <a:extLst>
                    <a:ext uri="{9D8B030D-6E8A-4147-A177-3AD203B41FA5}">
                      <a16:colId xmlns:a16="http://schemas.microsoft.com/office/drawing/2014/main" val="456250825"/>
                    </a:ext>
                  </a:extLst>
                </a:gridCol>
                <a:gridCol w="2133601">
                  <a:extLst>
                    <a:ext uri="{9D8B030D-6E8A-4147-A177-3AD203B41FA5}">
                      <a16:colId xmlns:a16="http://schemas.microsoft.com/office/drawing/2014/main" val="1587143714"/>
                    </a:ext>
                  </a:extLst>
                </a:gridCol>
              </a:tblGrid>
              <a:tr h="469420">
                <a:tc>
                  <a:txBody>
                    <a:bodyPr/>
                    <a:lstStyle/>
                    <a:p>
                      <a:r>
                        <a:rPr lang="en-US" sz="1500" dirty="0"/>
                        <a:t>Outcome no._3</a:t>
                      </a:r>
                    </a:p>
                  </a:txBody>
                  <a:tcPr/>
                </a:tc>
                <a:tc>
                  <a:txBody>
                    <a:bodyPr/>
                    <a:lstStyle/>
                    <a:p>
                      <a:r>
                        <a:rPr lang="en-US" sz="1500" dirty="0"/>
                        <a:t>Output no.</a:t>
                      </a:r>
                      <a:r>
                        <a:rPr lang="en-US" sz="1500" baseline="0" dirty="0"/>
                        <a:t> 3.2</a:t>
                      </a:r>
                      <a:endParaRPr lang="en-US" sz="1500" dirty="0"/>
                    </a:p>
                  </a:txBody>
                  <a:tcPr/>
                </a:tc>
                <a:tc gridSpan="2">
                  <a:txBody>
                    <a:bodyPr/>
                    <a:lstStyle/>
                    <a:p>
                      <a:r>
                        <a:rPr lang="en-US" sz="1500" dirty="0"/>
                        <a:t>Activity no.</a:t>
                      </a:r>
                      <a:r>
                        <a:rPr lang="en-US" sz="1500" b="1" kern="1200" dirty="0">
                          <a:solidFill>
                            <a:schemeClr val="lt1"/>
                          </a:solidFill>
                          <a:effectLst/>
                          <a:latin typeface="+mn-lt"/>
                          <a:ea typeface="+mn-ea"/>
                          <a:cs typeface="+mn-cs"/>
                        </a:rPr>
                        <a:t> </a:t>
                      </a:r>
                      <a:r>
                        <a:rPr lang="en-US" sz="1500" b="1" kern="1200" dirty="0">
                          <a:solidFill>
                            <a:schemeClr val="lt1"/>
                          </a:solidFill>
                          <a:latin typeface="+mn-lt"/>
                          <a:ea typeface="+mn-ea"/>
                          <a:cs typeface="+mn-cs"/>
                        </a:rPr>
                        <a:t>MA3211-17</a:t>
                      </a:r>
                      <a:r>
                        <a:rPr lang="fr-ML" sz="1500" b="1" kern="1200" dirty="0">
                          <a:solidFill>
                            <a:schemeClr val="lt1"/>
                          </a:solidFill>
                          <a:latin typeface="+mn-lt"/>
                          <a:ea typeface="+mn-ea"/>
                          <a:cs typeface="+mn-cs"/>
                        </a:rPr>
                        <a:t> </a:t>
                      </a:r>
                      <a:endParaRPr lang="en-US" sz="1500" b="1" kern="1200" dirty="0">
                        <a:solidFill>
                          <a:schemeClr val="lt1"/>
                        </a:solidFill>
                        <a:latin typeface="+mn-lt"/>
                        <a:ea typeface="+mn-ea"/>
                        <a:cs typeface="+mn-cs"/>
                      </a:endParaRPr>
                    </a:p>
                  </a:txBody>
                  <a:tcPr/>
                </a:tc>
                <a:tc hMerge="1">
                  <a:txBody>
                    <a:bodyPr/>
                    <a:lstStyle/>
                    <a:p>
                      <a:endParaRPr lang="en-US" dirty="0"/>
                    </a:p>
                  </a:txBody>
                  <a:tcPr/>
                </a:tc>
                <a:extLst>
                  <a:ext uri="{0D108BD9-81ED-4DB2-BD59-A6C34878D82A}">
                    <a16:rowId xmlns:a16="http://schemas.microsoft.com/office/drawing/2014/main" val="3505229905"/>
                  </a:ext>
                </a:extLst>
              </a:tr>
              <a:tr h="488904">
                <a:tc>
                  <a:txBody>
                    <a:bodyPr/>
                    <a:lstStyle/>
                    <a:p>
                      <a:r>
                        <a:rPr lang="en-US" sz="1500" b="1" dirty="0"/>
                        <a:t>Sub-activity title </a:t>
                      </a:r>
                    </a:p>
                  </a:txBody>
                  <a:tcPr/>
                </a:tc>
                <a:tc gridSpan="3">
                  <a:txBody>
                    <a:bodyPr/>
                    <a:lstStyle/>
                    <a:p>
                      <a:r>
                        <a:rPr lang="en-GB" sz="1500" kern="1200">
                          <a:solidFill>
                            <a:schemeClr val="dk1"/>
                          </a:solidFill>
                          <a:effectLst/>
                          <a:latin typeface="+mn-lt"/>
                          <a:ea typeface="+mn-ea"/>
                          <a:cs typeface="+mn-cs"/>
                        </a:rPr>
                        <a:t>Assess value chain constraints and opportunities for male, female and young farmers in the Koutiala district</a:t>
                      </a:r>
                      <a:r>
                        <a:rPr lang="en-GB" sz="1500">
                          <a:effectLst/>
                        </a:rPr>
                        <a:t> </a:t>
                      </a:r>
                      <a:endParaRPr lang="fr-FR"/>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429739">
                <a:tc>
                  <a:txBody>
                    <a:bodyPr/>
                    <a:lstStyle/>
                    <a:p>
                      <a:r>
                        <a:rPr lang="en-US" sz="1500" b="1" dirty="0"/>
                        <a:t>Location/sites </a:t>
                      </a:r>
                    </a:p>
                    <a:p>
                      <a:r>
                        <a:rPr lang="en-US" sz="1500" b="1" dirty="0"/>
                        <a:t>for sub-activity</a:t>
                      </a:r>
                    </a:p>
                  </a:txBody>
                  <a:tcPr/>
                </a:tc>
                <a:tc gridSpan="3">
                  <a:txBody>
                    <a:bodyPr/>
                    <a:lstStyle/>
                    <a:p>
                      <a:r>
                        <a:rPr lang="en-US" sz="1500" dirty="0" err="1"/>
                        <a:t>Koutiala</a:t>
                      </a:r>
                      <a:endParaRPr lang="fr-FR" dirty="0"/>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490699">
                <a:tc>
                  <a:txBody>
                    <a:bodyPr/>
                    <a:lstStyle/>
                    <a:p>
                      <a:r>
                        <a:rPr lang="en-US" sz="1500" b="1" dirty="0"/>
                        <a:t>Implementation timeframe (start/end date)</a:t>
                      </a:r>
                    </a:p>
                  </a:txBody>
                  <a:tcPr/>
                </a:tc>
                <a:tc gridSpan="3">
                  <a:txBody>
                    <a:bodyPr/>
                    <a:lstStyle/>
                    <a:p>
                      <a:r>
                        <a:rPr lang="en-US" sz="1500" dirty="0"/>
                        <a:t>September</a:t>
                      </a:r>
                      <a:r>
                        <a:rPr lang="en-US" sz="1500" baseline="0" dirty="0"/>
                        <a:t> 2017-February 2018</a:t>
                      </a:r>
                      <a:endParaRPr lang="fr-FR" dirty="0"/>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385736">
                <a:tc>
                  <a:txBody>
                    <a:bodyPr/>
                    <a:lstStyle/>
                    <a:p>
                      <a:r>
                        <a:rPr lang="en-US" sz="1500" b="1" dirty="0"/>
                        <a:t>Deliverables achieved</a:t>
                      </a:r>
                    </a:p>
                  </a:txBody>
                  <a:tcPr/>
                </a:tc>
                <a:tc gridSpan="2">
                  <a:txBody>
                    <a:bodyPr/>
                    <a:lstStyle/>
                    <a:p>
                      <a:pPr marL="228600" indent="-228600">
                        <a:buFont typeface="+mj-lt"/>
                        <a:buAutoNum type="arabicPeriod"/>
                      </a:pPr>
                      <a:r>
                        <a:rPr lang="en-US" sz="1500" dirty="0"/>
                        <a:t>report</a:t>
                      </a:r>
                    </a:p>
                  </a:txBody>
                  <a:tcPr/>
                </a:tc>
                <a:tc hMerge="1">
                  <a:txBody>
                    <a:bodyPr/>
                    <a:lstStyle/>
                    <a:p>
                      <a:endParaRPr lang="en-US"/>
                    </a:p>
                  </a:txBody>
                  <a:tcPr/>
                </a:tc>
                <a:tc>
                  <a:txBody>
                    <a:bodyPr/>
                    <a:lstStyle/>
                    <a:p>
                      <a:pPr marL="228600" indent="-228600">
                        <a:buFont typeface="+mj-lt"/>
                        <a:buAutoNum type="arabicPeriod" startAt="4"/>
                      </a:pPr>
                      <a:endParaRPr lang="en-US" sz="1500" dirty="0"/>
                    </a:p>
                  </a:txBody>
                  <a:tcPr/>
                </a:tc>
                <a:extLst>
                  <a:ext uri="{0D108BD9-81ED-4DB2-BD59-A6C34878D82A}">
                    <a16:rowId xmlns:a16="http://schemas.microsoft.com/office/drawing/2014/main" val="3087860269"/>
                  </a:ext>
                </a:extLst>
              </a:tr>
              <a:tr h="1075588">
                <a:tc>
                  <a:txBody>
                    <a:bodyPr/>
                    <a:lstStyle/>
                    <a:p>
                      <a:r>
                        <a:rPr lang="en-US" sz="1500" b="1" dirty="0"/>
                        <a:t>S.I. domain and indicators for which data was collected – indicate metric and scale</a:t>
                      </a:r>
                    </a:p>
                  </a:txBody>
                  <a:tcPr/>
                </a:tc>
                <a:tc gridSpan="2">
                  <a:txBody>
                    <a:bodyPr/>
                    <a:lstStyle/>
                    <a:p>
                      <a:pPr marL="228600" indent="-228600">
                        <a:buFont typeface="+mj-lt"/>
                        <a:buAutoNum type="arabicPeriod"/>
                      </a:pPr>
                      <a:r>
                        <a:rPr lang="en-US" sz="1500" dirty="0"/>
                        <a:t>Economic:</a:t>
                      </a:r>
                      <a:r>
                        <a:rPr lang="en-US" sz="1500" baseline="0" dirty="0"/>
                        <a:t> income diversification and market orientation</a:t>
                      </a:r>
                      <a:endParaRPr lang="en-US" sz="1500" dirty="0"/>
                    </a:p>
                    <a:p>
                      <a:pPr marL="228600" indent="-228600">
                        <a:buFont typeface="+mj-lt"/>
                        <a:buAutoNum type="arabicPeriod"/>
                      </a:pPr>
                      <a:r>
                        <a:rPr lang="en-US" sz="1500" dirty="0"/>
                        <a:t>Social:</a:t>
                      </a:r>
                      <a:r>
                        <a:rPr lang="en-US" sz="1500" baseline="0" dirty="0"/>
                        <a:t> gender equity, social cohesion, collective action </a:t>
                      </a:r>
                      <a:endParaRPr lang="en-US" sz="1500" dirty="0"/>
                    </a:p>
                    <a:p>
                      <a:pPr marL="228600" indent="-228600">
                        <a:buFont typeface="+mj-lt"/>
                        <a:buAutoNum type="arabicPeriod"/>
                      </a:pPr>
                      <a:r>
                        <a:rPr lang="en-US" sz="1500" dirty="0"/>
                        <a:t>Human</a:t>
                      </a:r>
                      <a:r>
                        <a:rPr lang="en-US" sz="1500" baseline="0" dirty="0"/>
                        <a:t>: food security</a:t>
                      </a:r>
                      <a:endParaRPr lang="fr-FR" dirty="0"/>
                    </a:p>
                  </a:txBody>
                  <a:tcPr/>
                </a:tc>
                <a:tc hMerge="1">
                  <a:txBody>
                    <a:bodyPr/>
                    <a:lstStyle/>
                    <a:p>
                      <a:endParaRPr lang="en-US"/>
                    </a:p>
                  </a:txBody>
                  <a:tcPr/>
                </a:tc>
                <a:tc>
                  <a:txBody>
                    <a:bodyPr/>
                    <a:lstStyle/>
                    <a:p>
                      <a:pPr marL="228600" indent="-228600">
                        <a:buFont typeface="+mj-lt"/>
                        <a:buAutoNum type="arabicPeriod" startAt="4"/>
                      </a:pPr>
                      <a:r>
                        <a:rPr lang="en-US" sz="1500" dirty="0"/>
                        <a:t>_ _ _</a:t>
                      </a:r>
                    </a:p>
                    <a:p>
                      <a:pPr marL="228600" indent="-228600">
                        <a:buFont typeface="+mj-lt"/>
                        <a:buAutoNum type="arabicPeriod" startAt="4"/>
                      </a:pPr>
                      <a:r>
                        <a:rPr lang="en-US" sz="1500" dirty="0"/>
                        <a:t>_ _ _</a:t>
                      </a:r>
                    </a:p>
                    <a:p>
                      <a:pPr marL="228600" indent="-228600">
                        <a:buFont typeface="+mj-lt"/>
                        <a:buAutoNum type="arabicPeriod" startAt="4"/>
                      </a:pPr>
                      <a:r>
                        <a:rPr lang="en-US" sz="1500" dirty="0"/>
                        <a:t>_ _ _</a:t>
                      </a:r>
                    </a:p>
                  </a:txBody>
                  <a:tcPr/>
                </a:tc>
                <a:extLst>
                  <a:ext uri="{0D108BD9-81ED-4DB2-BD59-A6C34878D82A}">
                    <a16:rowId xmlns:a16="http://schemas.microsoft.com/office/drawing/2014/main" val="2109533273"/>
                  </a:ext>
                </a:extLst>
              </a:tr>
              <a:tr h="441960">
                <a:tc>
                  <a:txBody>
                    <a:bodyPr/>
                    <a:lstStyle/>
                    <a:p>
                      <a:r>
                        <a:rPr lang="en-US" sz="1500" b="1" dirty="0"/>
                        <a:t>Research team involved</a:t>
                      </a:r>
                    </a:p>
                  </a:txBody>
                  <a:tcPr/>
                </a:tc>
                <a:tc gridSpan="2">
                  <a:txBody>
                    <a:bodyPr/>
                    <a:lstStyle/>
                    <a:p>
                      <a:pPr marL="228600" indent="-228600">
                        <a:buFont typeface="+mj-lt"/>
                        <a:buAutoNum type="arabicPeriod"/>
                      </a:pPr>
                      <a:r>
                        <a:rPr lang="en-US" sz="1500" dirty="0"/>
                        <a:t>WUR,</a:t>
                      </a:r>
                      <a:r>
                        <a:rPr lang="en-US" sz="1500" baseline="0" dirty="0"/>
                        <a:t> </a:t>
                      </a:r>
                      <a:r>
                        <a:rPr lang="en-GB" sz="1500" kern="1200" dirty="0">
                          <a:solidFill>
                            <a:schemeClr val="dk1"/>
                          </a:solidFill>
                          <a:effectLst/>
                          <a:latin typeface="+mn-lt"/>
                          <a:ea typeface="+mn-ea"/>
                          <a:cs typeface="+mn-cs"/>
                        </a:rPr>
                        <a:t>ICRISAT, IER, AMEDD, CIRAD</a:t>
                      </a:r>
                      <a:endParaRPr lang="en-US" sz="1500" dirty="0"/>
                    </a:p>
                  </a:txBody>
                  <a:tcPr/>
                </a:tc>
                <a:tc hMerge="1">
                  <a:txBody>
                    <a:bodyPr/>
                    <a:lstStyle/>
                    <a:p>
                      <a:endParaRPr lang="en-US"/>
                    </a:p>
                  </a:txBody>
                  <a:tcPr/>
                </a:tc>
                <a:tc>
                  <a:txBody>
                    <a:bodyPr/>
                    <a:lstStyle/>
                    <a:p>
                      <a:pPr marL="228600" indent="-228600">
                        <a:buFont typeface="+mj-lt"/>
                        <a:buAutoNum type="arabicPeriod" startAt="4"/>
                      </a:pPr>
                      <a:endParaRPr lang="en-US" sz="1500" dirty="0"/>
                    </a:p>
                  </a:txBody>
                  <a:tcPr/>
                </a:tc>
                <a:extLst>
                  <a:ext uri="{0D108BD9-81ED-4DB2-BD59-A6C34878D82A}">
                    <a16:rowId xmlns:a16="http://schemas.microsoft.com/office/drawing/2014/main" val="1252771777"/>
                  </a:ext>
                </a:extLst>
              </a:tr>
              <a:tr h="10755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dirty="0"/>
                        <a:t>Farming systems research perspective (how this work links with other sub-activities)</a:t>
                      </a:r>
                    </a:p>
                  </a:txBody>
                  <a:tcPr/>
                </a:tc>
                <a:tc gridSpan="2">
                  <a:txBody>
                    <a:bodyPr/>
                    <a:lstStyle/>
                    <a:p>
                      <a:r>
                        <a:rPr lang="en-US" sz="1500" kern="1200" dirty="0">
                          <a:solidFill>
                            <a:schemeClr val="dk1"/>
                          </a:solidFill>
                          <a:effectLst/>
                          <a:latin typeface="+mn-lt"/>
                          <a:ea typeface="+mn-ea"/>
                          <a:cs typeface="+mn-cs"/>
                        </a:rPr>
                        <a:t>The activities link closely with the other activities in outcome 3. Information on policies and institutions in activity MA311 will help to understand the broader context in which markets and value chains function in southern Mali. </a:t>
                      </a:r>
                      <a:endParaRPr lang="fr-FR" sz="1500" dirty="0"/>
                    </a:p>
                  </a:txBody>
                  <a:tcPr/>
                </a:tc>
                <a:tc hMerge="1">
                  <a:txBody>
                    <a:bodyPr/>
                    <a:lstStyle/>
                    <a:p>
                      <a:endParaRPr lang="en-US"/>
                    </a:p>
                  </a:txBody>
                  <a:tcPr/>
                </a:tc>
                <a:tc>
                  <a:txBody>
                    <a:bodyPr/>
                    <a:lstStyle/>
                    <a:p>
                      <a:pPr marL="228600" indent="-228600">
                        <a:buFont typeface="+mj-lt"/>
                        <a:buAutoNum type="arabicPeriod" startAt="4"/>
                      </a:pPr>
                      <a:endParaRPr lang="en-US" sz="15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677950"/>
            <a:ext cx="4676775" cy="3672840"/>
          </a:xfrm>
          <a:prstGeom prst="rect">
            <a:avLst/>
          </a:prstGeom>
          <a:noFill/>
          <a:ln>
            <a:noFill/>
          </a:ln>
        </p:spPr>
      </p:pic>
      <p:pic>
        <p:nvPicPr>
          <p:cNvPr id="5" name="Pictur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2735" y="1685666"/>
            <a:ext cx="3237865" cy="2473325"/>
          </a:xfrm>
          <a:prstGeom prst="rect">
            <a:avLst/>
          </a:prstGeom>
          <a:noFill/>
          <a:ln>
            <a:noFill/>
          </a:ln>
        </p:spPr>
      </p:pic>
      <p:pic>
        <p:nvPicPr>
          <p:cNvPr id="6" name="Picture 5"/>
          <p:cNvPicPr/>
          <p:nvPr/>
        </p:nvPicPr>
        <p:blipFill>
          <a:blip r:embed="rId5">
            <a:extLst>
              <a:ext uri="{28A0092B-C50C-407E-A947-70E740481C1C}">
                <a14:useLocalDpi xmlns:a14="http://schemas.microsoft.com/office/drawing/2010/main" val="0"/>
              </a:ext>
            </a:extLst>
          </a:blip>
          <a:srcRect t="2158" b="1215"/>
          <a:stretch>
            <a:fillRect/>
          </a:stretch>
        </p:blipFill>
        <p:spPr bwMode="auto">
          <a:xfrm>
            <a:off x="5372735" y="4399915"/>
            <a:ext cx="3237865" cy="2458085"/>
          </a:xfrm>
          <a:prstGeom prst="rect">
            <a:avLst/>
          </a:prstGeom>
          <a:noFill/>
          <a:ln>
            <a:noFill/>
          </a:ln>
        </p:spPr>
      </p:pic>
      <p:sp>
        <p:nvSpPr>
          <p:cNvPr id="7" name="Rectangle 6"/>
          <p:cNvSpPr>
            <a:spLocks/>
          </p:cNvSpPr>
          <p:nvPr/>
        </p:nvSpPr>
        <p:spPr>
          <a:xfrm>
            <a:off x="152400" y="5350790"/>
            <a:ext cx="4124325" cy="923925"/>
          </a:xfrm>
          <a:prstGeom prst="rect">
            <a:avLst/>
          </a:prstGeom>
          <a:solidFill>
            <a:sysClr val="window" lastClr="FFFFFF"/>
          </a:solidFill>
          <a:ln w="12700" cap="flat" cmpd="sng" algn="ctr">
            <a:solidFill>
              <a:sysClr val="windowText" lastClr="000000"/>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en-US" sz="1200" b="1">
                <a:solidFill>
                  <a:srgbClr val="000000"/>
                </a:solidFill>
                <a:effectLst/>
                <a:latin typeface="Calibri" charset="0"/>
                <a:ea typeface="Times New Roman" charset="0"/>
                <a:cs typeface="Times New Roman" charset="0"/>
              </a:rPr>
              <a:t>Legend: </a:t>
            </a:r>
            <a:endParaRPr lang="en-GB" sz="1100">
              <a:effectLst/>
              <a:latin typeface="Calibri" charset="0"/>
              <a:ea typeface="Times New Roman" charset="0"/>
              <a:cs typeface="Times New Roman" charset="0"/>
            </a:endParaRPr>
          </a:p>
          <a:p>
            <a:pPr marL="504190">
              <a:lnSpc>
                <a:spcPct val="115000"/>
              </a:lnSpc>
              <a:spcAft>
                <a:spcPts val="0"/>
              </a:spcAft>
            </a:pPr>
            <a:r>
              <a:rPr lang="en-US" sz="1100">
                <a:solidFill>
                  <a:srgbClr val="000000"/>
                </a:solidFill>
                <a:effectLst/>
                <a:latin typeface="Calibri" charset="0"/>
                <a:ea typeface="Times New Roman" charset="0"/>
                <a:cs typeface="Times New Roman" charset="0"/>
              </a:rPr>
              <a:t>   : Exchange between two links </a:t>
            </a:r>
            <a:endParaRPr lang="en-GB" sz="1100">
              <a:effectLst/>
              <a:latin typeface="Calibri" charset="0"/>
              <a:ea typeface="Times New Roman" charset="0"/>
              <a:cs typeface="Times New Roman" charset="0"/>
            </a:endParaRPr>
          </a:p>
          <a:p>
            <a:pPr marL="504190">
              <a:lnSpc>
                <a:spcPct val="115000"/>
              </a:lnSpc>
              <a:spcAft>
                <a:spcPts val="0"/>
              </a:spcAft>
            </a:pPr>
            <a:r>
              <a:rPr lang="en-US" sz="1100">
                <a:solidFill>
                  <a:srgbClr val="000000"/>
                </a:solidFill>
                <a:effectLst/>
                <a:latin typeface="Calibri" charset="0"/>
                <a:ea typeface="Times New Roman" charset="0"/>
                <a:cs typeface="Times New Roman" charset="0"/>
              </a:rPr>
              <a:t>   : Exchange in sheep markets during Tabaski period. </a:t>
            </a:r>
            <a:endParaRPr lang="en-GB" sz="1100">
              <a:effectLst/>
              <a:latin typeface="Calibri" charset="0"/>
              <a:ea typeface="Times New Roman" charset="0"/>
              <a:cs typeface="Times New Roman" charset="0"/>
            </a:endParaRPr>
          </a:p>
        </p:txBody>
      </p:sp>
      <p:cxnSp>
        <p:nvCxnSpPr>
          <p:cNvPr id="9" name="Straight Arrow Connector 8"/>
          <p:cNvCxnSpPr/>
          <p:nvPr/>
        </p:nvCxnSpPr>
        <p:spPr>
          <a:xfrm>
            <a:off x="228600" y="5731790"/>
            <a:ext cx="5334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28600" y="5884190"/>
            <a:ext cx="533400" cy="0"/>
          </a:xfrm>
          <a:prstGeom prst="straightConnector1">
            <a:avLst/>
          </a:prstGeom>
          <a:ln>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6200" y="1388390"/>
            <a:ext cx="1892056" cy="369332"/>
          </a:xfrm>
          <a:prstGeom prst="rect">
            <a:avLst/>
          </a:prstGeom>
          <a:noFill/>
        </p:spPr>
        <p:txBody>
          <a:bodyPr wrap="none" rtlCol="0">
            <a:spAutoFit/>
          </a:bodyPr>
          <a:lstStyle/>
          <a:p>
            <a:r>
              <a:rPr lang="en-US"/>
              <a:t>Cereal value chain</a:t>
            </a:r>
          </a:p>
        </p:txBody>
      </p:sp>
      <p:sp>
        <p:nvSpPr>
          <p:cNvPr id="12" name="TextBox 11"/>
          <p:cNvSpPr txBox="1"/>
          <p:nvPr/>
        </p:nvSpPr>
        <p:spPr>
          <a:xfrm>
            <a:off x="5306087" y="1371600"/>
            <a:ext cx="1704313" cy="369332"/>
          </a:xfrm>
          <a:prstGeom prst="rect">
            <a:avLst/>
          </a:prstGeom>
          <a:noFill/>
        </p:spPr>
        <p:txBody>
          <a:bodyPr wrap="none" rtlCol="0">
            <a:spAutoFit/>
          </a:bodyPr>
          <a:lstStyle/>
          <a:p>
            <a:r>
              <a:rPr lang="en-US"/>
              <a:t>Milk value </a:t>
            </a:r>
            <a:r>
              <a:rPr lang="en-US" dirty="0"/>
              <a:t>chain</a:t>
            </a:r>
          </a:p>
        </p:txBody>
      </p:sp>
      <p:sp>
        <p:nvSpPr>
          <p:cNvPr id="13" name="TextBox 12"/>
          <p:cNvSpPr txBox="1"/>
          <p:nvPr/>
        </p:nvSpPr>
        <p:spPr>
          <a:xfrm>
            <a:off x="5287354" y="4094787"/>
            <a:ext cx="1877437" cy="369332"/>
          </a:xfrm>
          <a:prstGeom prst="rect">
            <a:avLst/>
          </a:prstGeom>
          <a:noFill/>
        </p:spPr>
        <p:txBody>
          <a:bodyPr wrap="none" rtlCol="0">
            <a:spAutoFit/>
          </a:bodyPr>
          <a:lstStyle/>
          <a:p>
            <a:r>
              <a:rPr lang="en-US" dirty="0"/>
              <a:t>Sheep value chain</a:t>
            </a:r>
          </a:p>
        </p:txBody>
      </p:sp>
      <p:sp>
        <p:nvSpPr>
          <p:cNvPr id="14" name="TextBox 13"/>
          <p:cNvSpPr txBox="1"/>
          <p:nvPr/>
        </p:nvSpPr>
        <p:spPr>
          <a:xfrm>
            <a:off x="2819400" y="921522"/>
            <a:ext cx="3560270" cy="523220"/>
          </a:xfrm>
          <a:prstGeom prst="rect">
            <a:avLst/>
          </a:prstGeom>
          <a:noFill/>
        </p:spPr>
        <p:txBody>
          <a:bodyPr wrap="none" rtlCol="0">
            <a:spAutoFit/>
          </a:bodyPr>
          <a:lstStyle/>
          <a:p>
            <a:r>
              <a:rPr lang="en-US" sz="2800" dirty="0"/>
              <a:t>Value chain actor maps</a:t>
            </a:r>
          </a:p>
        </p:txBody>
      </p:sp>
      <p:sp>
        <p:nvSpPr>
          <p:cNvPr id="15" name="TextBox 14"/>
          <p:cNvSpPr txBox="1"/>
          <p:nvPr/>
        </p:nvSpPr>
        <p:spPr>
          <a:xfrm>
            <a:off x="-56788" y="6488668"/>
            <a:ext cx="3409588" cy="369332"/>
          </a:xfrm>
          <a:prstGeom prst="rect">
            <a:avLst/>
          </a:prstGeom>
          <a:noFill/>
        </p:spPr>
        <p:txBody>
          <a:bodyPr wrap="none" rtlCol="0">
            <a:spAutoFit/>
          </a:bodyPr>
          <a:lstStyle/>
          <a:p>
            <a:r>
              <a:rPr lang="en-US" dirty="0" err="1"/>
              <a:t>Arouna</a:t>
            </a:r>
            <a:r>
              <a:rPr lang="en-US" dirty="0"/>
              <a:t> </a:t>
            </a:r>
            <a:r>
              <a:rPr lang="en-US" dirty="0" err="1"/>
              <a:t>Dissa</a:t>
            </a:r>
            <a:r>
              <a:rPr lang="en-US" dirty="0"/>
              <a:t>, PhD candidate WUR</a:t>
            </a:r>
          </a:p>
        </p:txBody>
      </p:sp>
    </p:spTree>
    <p:extLst>
      <p:ext uri="{BB962C8B-B14F-4D97-AF65-F5344CB8AC3E}">
        <p14:creationId xmlns:p14="http://schemas.microsoft.com/office/powerpoint/2010/main" val="3086831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3943520148"/>
              </p:ext>
            </p:extLst>
          </p:nvPr>
        </p:nvGraphicFramePr>
        <p:xfrm>
          <a:off x="381000" y="1371079"/>
          <a:ext cx="8305801" cy="54834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646009280"/>
                    </a:ext>
                  </a:extLst>
                </a:gridCol>
                <a:gridCol w="2895600">
                  <a:extLst>
                    <a:ext uri="{9D8B030D-6E8A-4147-A177-3AD203B41FA5}">
                      <a16:colId xmlns:a16="http://schemas.microsoft.com/office/drawing/2014/main" val="1650091306"/>
                    </a:ext>
                  </a:extLst>
                </a:gridCol>
                <a:gridCol w="2362201">
                  <a:extLst>
                    <a:ext uri="{9D8B030D-6E8A-4147-A177-3AD203B41FA5}">
                      <a16:colId xmlns:a16="http://schemas.microsoft.com/office/drawing/2014/main" val="1587143714"/>
                    </a:ext>
                  </a:extLst>
                </a:gridCol>
              </a:tblGrid>
              <a:tr h="438980">
                <a:tc>
                  <a:txBody>
                    <a:bodyPr/>
                    <a:lstStyle/>
                    <a:p>
                      <a:r>
                        <a:rPr lang="en-US" sz="1700" dirty="0"/>
                        <a:t>Outcome no._3</a:t>
                      </a:r>
                    </a:p>
                  </a:txBody>
                  <a:tcPr/>
                </a:tc>
                <a:tc>
                  <a:txBody>
                    <a:bodyPr/>
                    <a:lstStyle/>
                    <a:p>
                      <a:r>
                        <a:rPr lang="en-US" sz="1700" dirty="0"/>
                        <a:t>Output no.</a:t>
                      </a:r>
                      <a:r>
                        <a:rPr lang="en-US" sz="1700" baseline="0" dirty="0"/>
                        <a:t> 3.2</a:t>
                      </a:r>
                      <a:endParaRPr lang="en-US" dirty="0"/>
                    </a:p>
                  </a:txBody>
                  <a:tcPr/>
                </a:tc>
                <a:tc>
                  <a:txBody>
                    <a:bodyPr/>
                    <a:lstStyle/>
                    <a:p>
                      <a:r>
                        <a:rPr lang="en-US" sz="1700" dirty="0"/>
                        <a:t>Activity no.</a:t>
                      </a:r>
                      <a:r>
                        <a:rPr lang="en-US" sz="1700" b="1" kern="1200" dirty="0">
                          <a:solidFill>
                            <a:schemeClr val="lt1"/>
                          </a:solidFill>
                          <a:effectLst/>
                          <a:latin typeface="+mn-lt"/>
                          <a:ea typeface="+mn-ea"/>
                          <a:cs typeface="+mn-cs"/>
                        </a:rPr>
                        <a:t> </a:t>
                      </a:r>
                      <a:r>
                        <a:rPr lang="en-GB" sz="1700" b="1" dirty="0">
                          <a:solidFill>
                            <a:schemeClr val="tx1"/>
                          </a:solidFill>
                        </a:rPr>
                        <a:t>MA3212-17</a:t>
                      </a:r>
                      <a:endParaRPr lang="en-US" dirty="0"/>
                    </a:p>
                  </a:txBody>
                  <a:tcPr/>
                </a:tc>
                <a:extLst>
                  <a:ext uri="{0D108BD9-81ED-4DB2-BD59-A6C34878D82A}">
                    <a16:rowId xmlns:a16="http://schemas.microsoft.com/office/drawing/2014/main" val="3505229905"/>
                  </a:ext>
                </a:extLst>
              </a:tr>
              <a:tr h="438980">
                <a:tc>
                  <a:txBody>
                    <a:bodyPr/>
                    <a:lstStyle/>
                    <a:p>
                      <a:r>
                        <a:rPr lang="en-US" sz="1700" b="1" dirty="0"/>
                        <a:t>Sub-activity title </a:t>
                      </a:r>
                    </a:p>
                  </a:txBody>
                  <a:tcPr/>
                </a:tc>
                <a:tc gridSpan="2">
                  <a:txBody>
                    <a:bodyPr/>
                    <a:lstStyle/>
                    <a:p>
                      <a:r>
                        <a:rPr lang="en-GB" sz="1700" b="1" dirty="0">
                          <a:solidFill>
                            <a:schemeClr val="tx1"/>
                          </a:solidFill>
                        </a:rPr>
                        <a:t>Identify constraints and opportunities for improving access to markets for women and youth</a:t>
                      </a:r>
                      <a:endParaRPr lang="en-US" sz="1700" dirty="0"/>
                    </a:p>
                  </a:txBody>
                  <a:tcPr/>
                </a:tc>
                <a:tc hMerge="1">
                  <a:txBody>
                    <a:bodyPr/>
                    <a:lstStyle/>
                    <a:p>
                      <a:endParaRPr lang="en-US" dirty="0"/>
                    </a:p>
                  </a:txBody>
                  <a:tcPr/>
                </a:tc>
                <a:extLst>
                  <a:ext uri="{0D108BD9-81ED-4DB2-BD59-A6C34878D82A}">
                    <a16:rowId xmlns:a16="http://schemas.microsoft.com/office/drawing/2014/main" val="410160256"/>
                  </a:ext>
                </a:extLst>
              </a:tr>
              <a:tr h="131902">
                <a:tc>
                  <a:txBody>
                    <a:bodyPr/>
                    <a:lstStyle/>
                    <a:p>
                      <a:r>
                        <a:rPr lang="en-US" sz="1700" b="1" dirty="0"/>
                        <a:t>Location/sites </a:t>
                      </a:r>
                    </a:p>
                    <a:p>
                      <a:r>
                        <a:rPr lang="en-US" sz="1700" b="1" dirty="0"/>
                        <a:t>for sub-activity</a:t>
                      </a:r>
                    </a:p>
                  </a:txBody>
                  <a:tcPr/>
                </a:tc>
                <a:tc gridSpan="2">
                  <a:txBody>
                    <a:bodyPr/>
                    <a:lstStyle/>
                    <a:p>
                      <a:r>
                        <a:rPr lang="en-US" sz="1700" dirty="0" err="1"/>
                        <a:t>Koutiala</a:t>
                      </a:r>
                      <a:endParaRPr lang="en-US" sz="1700" dirty="0"/>
                    </a:p>
                  </a:txBody>
                  <a:tcPr/>
                </a:tc>
                <a:tc hMerge="1">
                  <a:txBody>
                    <a:bodyPr/>
                    <a:lstStyle/>
                    <a:p>
                      <a:endParaRPr lang="en-US" sz="1200" dirty="0"/>
                    </a:p>
                  </a:txBody>
                  <a:tcPr/>
                </a:tc>
                <a:extLst>
                  <a:ext uri="{0D108BD9-81ED-4DB2-BD59-A6C34878D82A}">
                    <a16:rowId xmlns:a16="http://schemas.microsoft.com/office/drawing/2014/main" val="712296291"/>
                  </a:ext>
                </a:extLst>
              </a:tr>
              <a:tr h="541209">
                <a:tc>
                  <a:txBody>
                    <a:bodyPr/>
                    <a:lstStyle/>
                    <a:p>
                      <a:r>
                        <a:rPr lang="en-US" sz="1700" b="1" dirty="0"/>
                        <a:t>Implementation timeframe (start/end date)</a:t>
                      </a:r>
                    </a:p>
                  </a:txBody>
                  <a:tcPr/>
                </a:tc>
                <a:tc gridSpan="2">
                  <a:txBody>
                    <a:bodyPr/>
                    <a:lstStyle/>
                    <a:p>
                      <a:r>
                        <a:rPr lang="en-US" sz="1700" dirty="0"/>
                        <a:t>March</a:t>
                      </a:r>
                      <a:r>
                        <a:rPr lang="en-US" sz="1700" baseline="0" dirty="0"/>
                        <a:t> 2017-January 2018</a:t>
                      </a:r>
                      <a:endParaRPr lang="en-US" sz="1700" dirty="0"/>
                    </a:p>
                  </a:txBody>
                  <a:tcPr/>
                </a:tc>
                <a:tc hMerge="1">
                  <a:txBody>
                    <a:bodyPr/>
                    <a:lstStyle/>
                    <a:p>
                      <a:endParaRPr lang="en-US" sz="1200" dirty="0"/>
                    </a:p>
                  </a:txBody>
                  <a:tcPr/>
                </a:tc>
                <a:extLst>
                  <a:ext uri="{0D108BD9-81ED-4DB2-BD59-A6C34878D82A}">
                    <a16:rowId xmlns:a16="http://schemas.microsoft.com/office/drawing/2014/main" val="232465395"/>
                  </a:ext>
                </a:extLst>
              </a:tr>
              <a:tr h="235602">
                <a:tc>
                  <a:txBody>
                    <a:bodyPr/>
                    <a:lstStyle/>
                    <a:p>
                      <a:r>
                        <a:rPr lang="en-US" sz="1700" b="1" dirty="0"/>
                        <a:t>Deliverables achieved</a:t>
                      </a:r>
                    </a:p>
                  </a:txBody>
                  <a:tcPr/>
                </a:tc>
                <a:tc>
                  <a:txBody>
                    <a:bodyPr/>
                    <a:lstStyle/>
                    <a:p>
                      <a:pPr marL="228600" indent="-228600">
                        <a:buFont typeface="+mj-lt"/>
                        <a:buAutoNum type="arabicPeriod"/>
                      </a:pPr>
                      <a:r>
                        <a:rPr lang="en-US" sz="1700" dirty="0"/>
                        <a:t>report</a:t>
                      </a:r>
                    </a:p>
                  </a:txBody>
                  <a:tcPr/>
                </a:tc>
                <a:tc>
                  <a:txBody>
                    <a:bodyPr/>
                    <a:lstStyle/>
                    <a:p>
                      <a:pPr marL="228600" indent="-228600">
                        <a:buFont typeface="+mj-lt"/>
                        <a:buAutoNum type="arabicPeriod" startAt="4"/>
                      </a:pPr>
                      <a:r>
                        <a:rPr lang="en-US" sz="1700" dirty="0"/>
                        <a:t>_ _ _</a:t>
                      </a:r>
                    </a:p>
                  </a:txBody>
                  <a:tcPr/>
                </a:tc>
                <a:extLst>
                  <a:ext uri="{0D108BD9-81ED-4DB2-BD59-A6C34878D82A}">
                    <a16:rowId xmlns:a16="http://schemas.microsoft.com/office/drawing/2014/main" val="3087860269"/>
                  </a:ext>
                </a:extLst>
              </a:tr>
              <a:tr h="757692">
                <a:tc>
                  <a:txBody>
                    <a:bodyPr/>
                    <a:lstStyle/>
                    <a:p>
                      <a:r>
                        <a:rPr lang="en-US" sz="1700" b="1" dirty="0"/>
                        <a:t>S.I. domain and indicators for which data was collected – indicate metric and scale</a:t>
                      </a:r>
                    </a:p>
                  </a:txBody>
                  <a:tcPr/>
                </a:tc>
                <a:tc>
                  <a:txBody>
                    <a:bodyPr/>
                    <a:lstStyle/>
                    <a:p>
                      <a:pPr marL="228600" indent="-228600">
                        <a:buFont typeface="+mj-lt"/>
                        <a:buAutoNum type="arabicPeriod"/>
                      </a:pPr>
                      <a:r>
                        <a:rPr lang="en-US" sz="1700" kern="1200" dirty="0">
                          <a:solidFill>
                            <a:schemeClr val="dk1"/>
                          </a:solidFill>
                          <a:latin typeface="+mn-lt"/>
                          <a:ea typeface="+mn-ea"/>
                          <a:cs typeface="+mn-cs"/>
                        </a:rPr>
                        <a:t>Social: Variability and distribution between men and women concerning productivity, income and assets at village level</a:t>
                      </a:r>
                      <a:endParaRPr lang="fr-ML" sz="1700" kern="1200" dirty="0">
                        <a:solidFill>
                          <a:schemeClr val="dk1"/>
                        </a:solidFill>
                        <a:latin typeface="+mn-lt"/>
                        <a:ea typeface="+mn-ea"/>
                        <a:cs typeface="+mn-cs"/>
                      </a:endParaRPr>
                    </a:p>
                  </a:txBody>
                  <a:tcPr/>
                </a:tc>
                <a:tc>
                  <a:txBody>
                    <a:bodyPr/>
                    <a:lstStyle/>
                    <a:p>
                      <a:pPr marL="228600" indent="-228600">
                        <a:buFont typeface="+mj-lt"/>
                        <a:buAutoNum type="arabicPeriod" startAt="4"/>
                      </a:pPr>
                      <a:r>
                        <a:rPr lang="en-US" sz="1700" dirty="0"/>
                        <a:t>_ _ _</a:t>
                      </a:r>
                    </a:p>
                    <a:p>
                      <a:pPr marL="228600" indent="-228600">
                        <a:buFont typeface="+mj-lt"/>
                        <a:buAutoNum type="arabicPeriod" startAt="4"/>
                      </a:pPr>
                      <a:r>
                        <a:rPr lang="en-US" sz="1700" dirty="0"/>
                        <a:t>_ _ _</a:t>
                      </a:r>
                    </a:p>
                    <a:p>
                      <a:pPr marL="228600" indent="-228600">
                        <a:buFont typeface="+mj-lt"/>
                        <a:buAutoNum type="arabicPeriod" startAt="4"/>
                      </a:pPr>
                      <a:r>
                        <a:rPr lang="en-US" sz="1700" dirty="0"/>
                        <a:t>_ _ _</a:t>
                      </a:r>
                    </a:p>
                  </a:txBody>
                  <a:tcPr/>
                </a:tc>
                <a:extLst>
                  <a:ext uri="{0D108BD9-81ED-4DB2-BD59-A6C34878D82A}">
                    <a16:rowId xmlns:a16="http://schemas.microsoft.com/office/drawing/2014/main" val="2109533273"/>
                  </a:ext>
                </a:extLst>
              </a:tr>
              <a:tr h="0">
                <a:tc>
                  <a:txBody>
                    <a:bodyPr/>
                    <a:lstStyle/>
                    <a:p>
                      <a:r>
                        <a:rPr lang="en-US" sz="1700" b="1" dirty="0"/>
                        <a:t>Research team involved</a:t>
                      </a:r>
                    </a:p>
                  </a:txBody>
                  <a:tcPr/>
                </a:tc>
                <a:tc>
                  <a:txBody>
                    <a:bodyPr/>
                    <a:lstStyle/>
                    <a:p>
                      <a:pPr marL="228600" indent="-228600">
                        <a:buFont typeface="+mj-lt"/>
                        <a:buAutoNum type="arabicPeriod"/>
                      </a:pPr>
                      <a:r>
                        <a:rPr lang="en-US" sz="1700" dirty="0"/>
                        <a:t>IER, ICRISAT, WUR</a:t>
                      </a:r>
                    </a:p>
                  </a:txBody>
                  <a:tcPr/>
                </a:tc>
                <a:tc>
                  <a:txBody>
                    <a:bodyPr/>
                    <a:lstStyle/>
                    <a:p>
                      <a:pPr marL="228600" indent="-228600">
                        <a:buFont typeface="+mj-lt"/>
                        <a:buAutoNum type="arabicPeriod" startAt="4"/>
                      </a:pPr>
                      <a:endParaRPr lang="en-US" sz="1700" dirty="0"/>
                    </a:p>
                  </a:txBody>
                  <a:tcPr/>
                </a:tc>
                <a:extLst>
                  <a:ext uri="{0D108BD9-81ED-4DB2-BD59-A6C34878D82A}">
                    <a16:rowId xmlns:a16="http://schemas.microsoft.com/office/drawing/2014/main" val="125277177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kern="1200" dirty="0">
                          <a:solidFill>
                            <a:schemeClr val="dk1"/>
                          </a:solidFill>
                          <a:latin typeface="+mn-lt"/>
                          <a:ea typeface="+mn-ea"/>
                          <a:cs typeface="+mn-cs"/>
                        </a:rPr>
                        <a:t>Farming systems research perspective (how this work links with other sub-activities)</a:t>
                      </a:r>
                    </a:p>
                  </a:txBody>
                  <a:tcPr/>
                </a:tc>
                <a:tc>
                  <a:txBody>
                    <a:bodyPr/>
                    <a:lstStyle/>
                    <a:p>
                      <a:pPr marL="228600" indent="-228600">
                        <a:buFont typeface="+mj-lt"/>
                        <a:buAutoNum type="arabicPeriod"/>
                      </a:pPr>
                      <a:r>
                        <a:rPr lang="en-US" sz="1700" kern="1200" dirty="0">
                          <a:solidFill>
                            <a:schemeClr val="dk1"/>
                          </a:solidFill>
                          <a:latin typeface="+mn-lt"/>
                          <a:ea typeface="+mn-ea"/>
                          <a:cs typeface="+mn-cs"/>
                        </a:rPr>
                        <a:t>Activities are linked with those on outcome 1 (MA1111-17 and MA1123-17 of IER on sheep fattening</a:t>
                      </a:r>
                    </a:p>
                  </a:txBody>
                  <a:tcPr/>
                </a:tc>
                <a:tc>
                  <a:txBody>
                    <a:bodyPr/>
                    <a:lstStyle/>
                    <a:p>
                      <a:pPr marL="228600" indent="-228600">
                        <a:buFont typeface="+mj-lt"/>
                        <a:buAutoNum type="arabicPeriod" startAt="4"/>
                      </a:pPr>
                      <a:endParaRPr lang="en-US" sz="17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907322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extLst>
              <p:ext uri="{D42A27DB-BD31-4B8C-83A1-F6EECF244321}">
                <p14:modId xmlns:p14="http://schemas.microsoft.com/office/powerpoint/2010/main" val="2690127413"/>
              </p:ext>
            </p:extLst>
          </p:nvPr>
        </p:nvGraphicFramePr>
        <p:xfrm>
          <a:off x="228617" y="1616380"/>
          <a:ext cx="8568952" cy="3831518"/>
        </p:xfrm>
        <a:graphic>
          <a:graphicData uri="http://schemas.openxmlformats.org/drawingml/2006/table">
            <a:tbl>
              <a:tblPr firstRow="1" firstCol="1" bandRow="1">
                <a:tableStyleId>{5C22544A-7EE6-4342-B048-85BDC9FD1C3A}</a:tableStyleId>
              </a:tblPr>
              <a:tblGrid>
                <a:gridCol w="4236490">
                  <a:extLst>
                    <a:ext uri="{9D8B030D-6E8A-4147-A177-3AD203B41FA5}">
                      <a16:colId xmlns:a16="http://schemas.microsoft.com/office/drawing/2014/main" val="20000"/>
                    </a:ext>
                  </a:extLst>
                </a:gridCol>
                <a:gridCol w="2278746">
                  <a:extLst>
                    <a:ext uri="{9D8B030D-6E8A-4147-A177-3AD203B41FA5}">
                      <a16:colId xmlns:a16="http://schemas.microsoft.com/office/drawing/2014/main" val="20001"/>
                    </a:ext>
                  </a:extLst>
                </a:gridCol>
                <a:gridCol w="2053716">
                  <a:extLst>
                    <a:ext uri="{9D8B030D-6E8A-4147-A177-3AD203B41FA5}">
                      <a16:colId xmlns:a16="http://schemas.microsoft.com/office/drawing/2014/main" val="20002"/>
                    </a:ext>
                  </a:extLst>
                </a:gridCol>
              </a:tblGrid>
              <a:tr h="705330">
                <a:tc rowSpan="2">
                  <a:txBody>
                    <a:bodyPr/>
                    <a:lstStyle/>
                    <a:p>
                      <a:pPr algn="just">
                        <a:lnSpc>
                          <a:spcPct val="115000"/>
                        </a:lnSpc>
                        <a:spcAft>
                          <a:spcPts val="0"/>
                        </a:spcAft>
                      </a:pPr>
                      <a:r>
                        <a:rPr lang="en-GB" sz="2400" dirty="0">
                          <a:solidFill>
                            <a:schemeClr val="tx1"/>
                          </a:solidFill>
                          <a:effectLst/>
                        </a:rPr>
                        <a:t>Markets access constraints</a:t>
                      </a:r>
                      <a:endParaRPr lang="fr-FR" sz="2400" dirty="0">
                        <a:solidFill>
                          <a:schemeClr val="tx1"/>
                        </a:solidFill>
                        <a:effectLst/>
                      </a:endParaRPr>
                    </a:p>
                    <a:p>
                      <a:pPr algn="just">
                        <a:lnSpc>
                          <a:spcPct val="115000"/>
                        </a:lnSpc>
                        <a:spcAft>
                          <a:spcPts val="0"/>
                        </a:spcAft>
                      </a:pPr>
                      <a:r>
                        <a:rPr lang="en-GB" sz="2400" dirty="0">
                          <a:solidFill>
                            <a:schemeClr val="tx1"/>
                          </a:solidFill>
                          <a:effectLst/>
                        </a:rPr>
                        <a:t> </a:t>
                      </a:r>
                      <a:endParaRPr lang="fr-FR"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just">
                        <a:lnSpc>
                          <a:spcPct val="115000"/>
                        </a:lnSpc>
                        <a:spcAft>
                          <a:spcPts val="0"/>
                        </a:spcAft>
                      </a:pPr>
                      <a:r>
                        <a:rPr lang="en-GB" sz="2400" dirty="0">
                          <a:solidFill>
                            <a:schemeClr val="tx1"/>
                          </a:solidFill>
                          <a:effectLst/>
                        </a:rPr>
                        <a:t>Respondents who cited the constraints</a:t>
                      </a:r>
                      <a:endParaRPr lang="fr-FR"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fr-FR"/>
                    </a:p>
                  </a:txBody>
                  <a:tcPr/>
                </a:tc>
                <a:extLst>
                  <a:ext uri="{0D108BD9-81ED-4DB2-BD59-A6C34878D82A}">
                    <a16:rowId xmlns:a16="http://schemas.microsoft.com/office/drawing/2014/main" val="10000"/>
                  </a:ext>
                </a:extLst>
              </a:tr>
              <a:tr h="310880">
                <a:tc vMerge="1">
                  <a:txBody>
                    <a:bodyPr/>
                    <a:lstStyle/>
                    <a:p>
                      <a:endParaRPr lang="fr-FR"/>
                    </a:p>
                  </a:txBody>
                  <a:tcPr/>
                </a:tc>
                <a:tc>
                  <a:txBody>
                    <a:bodyPr/>
                    <a:lstStyle/>
                    <a:p>
                      <a:pPr algn="ctr">
                        <a:lnSpc>
                          <a:spcPct val="115000"/>
                        </a:lnSpc>
                        <a:spcAft>
                          <a:spcPts val="0"/>
                        </a:spcAft>
                      </a:pPr>
                      <a:r>
                        <a:rPr lang="en-GB" sz="2400" b="1" dirty="0">
                          <a:solidFill>
                            <a:schemeClr val="tx1"/>
                          </a:solidFill>
                          <a:effectLst/>
                        </a:rPr>
                        <a:t>Women (%)</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dirty="0">
                          <a:solidFill>
                            <a:schemeClr val="tx1"/>
                          </a:solidFill>
                          <a:effectLst/>
                        </a:rPr>
                        <a:t>Men (%)</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94384">
                <a:tc>
                  <a:txBody>
                    <a:bodyPr/>
                    <a:lstStyle/>
                    <a:p>
                      <a:pPr>
                        <a:lnSpc>
                          <a:spcPct val="115000"/>
                        </a:lnSpc>
                        <a:spcAft>
                          <a:spcPts val="0"/>
                        </a:spcAft>
                      </a:pPr>
                      <a:r>
                        <a:rPr lang="en-GB" sz="2400" dirty="0">
                          <a:solidFill>
                            <a:schemeClr val="tx1"/>
                          </a:solidFill>
                          <a:effectLst/>
                        </a:rPr>
                        <a:t>Low price of agricultural product at harvest time</a:t>
                      </a:r>
                      <a:endParaRPr lang="fr-FR"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dirty="0">
                          <a:solidFill>
                            <a:schemeClr val="tx1"/>
                          </a:solidFill>
                          <a:effectLst/>
                        </a:rPr>
                        <a:t>49</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a:solidFill>
                            <a:schemeClr val="tx1"/>
                          </a:solidFill>
                          <a:effectLst/>
                        </a:rPr>
                        <a:t>71</a:t>
                      </a:r>
                      <a:endParaRPr lang="fr-FR" sz="24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02217">
                <a:tc>
                  <a:txBody>
                    <a:bodyPr/>
                    <a:lstStyle/>
                    <a:p>
                      <a:pPr algn="just">
                        <a:lnSpc>
                          <a:spcPct val="115000"/>
                        </a:lnSpc>
                        <a:spcAft>
                          <a:spcPts val="0"/>
                        </a:spcAft>
                      </a:pPr>
                      <a:r>
                        <a:rPr lang="en-GB" sz="2400" dirty="0">
                          <a:solidFill>
                            <a:schemeClr val="tx1"/>
                          </a:solidFill>
                          <a:effectLst/>
                        </a:rPr>
                        <a:t>Price instability</a:t>
                      </a:r>
                      <a:endParaRPr lang="fr-FR"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dirty="0">
                          <a:solidFill>
                            <a:schemeClr val="tx1"/>
                          </a:solidFill>
                          <a:effectLst/>
                        </a:rPr>
                        <a:t>17</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dirty="0">
                          <a:solidFill>
                            <a:schemeClr val="tx1"/>
                          </a:solidFill>
                          <a:effectLst/>
                        </a:rPr>
                        <a:t>14</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40486">
                <a:tc>
                  <a:txBody>
                    <a:bodyPr/>
                    <a:lstStyle/>
                    <a:p>
                      <a:pPr algn="just">
                        <a:lnSpc>
                          <a:spcPct val="115000"/>
                        </a:lnSpc>
                        <a:spcAft>
                          <a:spcPts val="0"/>
                        </a:spcAft>
                      </a:pPr>
                      <a:r>
                        <a:rPr lang="en-GB" sz="2400" dirty="0">
                          <a:solidFill>
                            <a:schemeClr val="tx1"/>
                          </a:solidFill>
                          <a:effectLst/>
                        </a:rPr>
                        <a:t>Lack of customers</a:t>
                      </a:r>
                      <a:endParaRPr lang="fr-FR"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dirty="0">
                          <a:solidFill>
                            <a:schemeClr val="tx1"/>
                          </a:solidFill>
                          <a:effectLst/>
                        </a:rPr>
                        <a:t>9</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dirty="0">
                          <a:solidFill>
                            <a:schemeClr val="tx1"/>
                          </a:solidFill>
                          <a:effectLst/>
                        </a:rPr>
                        <a:t>0</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16271">
                <a:tc>
                  <a:txBody>
                    <a:bodyPr/>
                    <a:lstStyle/>
                    <a:p>
                      <a:pPr algn="just">
                        <a:lnSpc>
                          <a:spcPct val="115000"/>
                        </a:lnSpc>
                        <a:spcAft>
                          <a:spcPts val="0"/>
                        </a:spcAft>
                      </a:pPr>
                      <a:r>
                        <a:rPr lang="en-GB" sz="2400">
                          <a:solidFill>
                            <a:schemeClr val="tx1"/>
                          </a:solidFill>
                          <a:effectLst/>
                        </a:rPr>
                        <a:t>Lack of means of transportation </a:t>
                      </a:r>
                      <a:endParaRPr lang="fr-FR" sz="2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dirty="0">
                          <a:solidFill>
                            <a:schemeClr val="tx1"/>
                          </a:solidFill>
                          <a:effectLst/>
                        </a:rPr>
                        <a:t>26</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dirty="0">
                          <a:solidFill>
                            <a:schemeClr val="tx1"/>
                          </a:solidFill>
                          <a:effectLst/>
                        </a:rPr>
                        <a:t>5</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594384">
                <a:tc>
                  <a:txBody>
                    <a:bodyPr/>
                    <a:lstStyle/>
                    <a:p>
                      <a:pPr algn="just">
                        <a:lnSpc>
                          <a:spcPct val="115000"/>
                        </a:lnSpc>
                        <a:spcAft>
                          <a:spcPts val="0"/>
                        </a:spcAft>
                      </a:pPr>
                      <a:r>
                        <a:rPr lang="en-GB" sz="2400" dirty="0">
                          <a:solidFill>
                            <a:schemeClr val="tx1"/>
                          </a:solidFill>
                          <a:effectLst/>
                        </a:rPr>
                        <a:t>Lack of market organization</a:t>
                      </a:r>
                      <a:endParaRPr lang="fr-FR"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a:solidFill>
                            <a:schemeClr val="tx1"/>
                          </a:solidFill>
                          <a:effectLst/>
                        </a:rPr>
                        <a:t>0</a:t>
                      </a:r>
                      <a:endParaRPr lang="fr-FR" sz="24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400" b="1" dirty="0">
                          <a:solidFill>
                            <a:schemeClr val="tx1"/>
                          </a:solidFill>
                          <a:effectLst/>
                        </a:rPr>
                        <a:t>10</a:t>
                      </a:r>
                      <a:endParaRPr lang="fr-FR"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
        <p:nvSpPr>
          <p:cNvPr id="10" name="Rectangle 9"/>
          <p:cNvSpPr/>
          <p:nvPr/>
        </p:nvSpPr>
        <p:spPr>
          <a:xfrm>
            <a:off x="247667" y="1219200"/>
            <a:ext cx="8896333" cy="461665"/>
          </a:xfrm>
          <a:prstGeom prst="rect">
            <a:avLst/>
          </a:prstGeom>
          <a:solidFill>
            <a:schemeClr val="accent6">
              <a:lumMod val="20000"/>
              <a:lumOff val="80000"/>
            </a:schemeClr>
          </a:solidFill>
        </p:spPr>
        <p:txBody>
          <a:bodyPr wrap="square">
            <a:spAutoFit/>
          </a:bodyPr>
          <a:lstStyle/>
          <a:p>
            <a:r>
              <a:rPr lang="en-GB" sz="2400" b="1" dirty="0">
                <a:latin typeface="Times New Roman" panose="02020603050405020304" pitchFamily="18" charset="0"/>
                <a:ea typeface="Times New Roman" panose="02020603050405020304" pitchFamily="18" charset="0"/>
              </a:rPr>
              <a:t>Market access constraints for women and men</a:t>
            </a:r>
            <a:endParaRPr lang="fr-FR" sz="2400" b="1" dirty="0"/>
          </a:p>
        </p:txBody>
      </p:sp>
      <p:sp>
        <p:nvSpPr>
          <p:cNvPr id="5" name="Titre 1">
            <a:extLst>
              <a:ext uri="{FF2B5EF4-FFF2-40B4-BE49-F238E27FC236}">
                <a16:creationId xmlns:a16="http://schemas.microsoft.com/office/drawing/2014/main" id="{7A709EE9-CB83-4C40-9E14-F5C6FF67C178}"/>
              </a:ext>
            </a:extLst>
          </p:cNvPr>
          <p:cNvSpPr txBox="1">
            <a:spLocks/>
          </p:cNvSpPr>
          <p:nvPr/>
        </p:nvSpPr>
        <p:spPr>
          <a:xfrm>
            <a:off x="0" y="5362657"/>
            <a:ext cx="8594526" cy="428543"/>
          </a:xfrm>
          <a:prstGeom prst="rect">
            <a:avLst/>
          </a:prstGeom>
        </p:spPr>
        <p:txBody>
          <a:bodyPr>
            <a:noAutofit/>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GB" sz="2400" b="1" dirty="0"/>
              <a:t>Policies that inhibit women and youth access to markets</a:t>
            </a:r>
          </a:p>
          <a:p>
            <a:br>
              <a:rPr lang="fr-FR" sz="3600" b="1" dirty="0"/>
            </a:br>
            <a:endParaRPr lang="en-GB" sz="3600" dirty="0"/>
          </a:p>
          <a:p>
            <a:endParaRPr lang="fr-FR" sz="3600" dirty="0"/>
          </a:p>
        </p:txBody>
      </p:sp>
      <p:sp>
        <p:nvSpPr>
          <p:cNvPr id="7" name="Espace réservé du contenu 2">
            <a:extLst>
              <a:ext uri="{FF2B5EF4-FFF2-40B4-BE49-F238E27FC236}">
                <a16:creationId xmlns:a16="http://schemas.microsoft.com/office/drawing/2014/main" id="{7B5D5CDD-F03E-3942-80CA-925684E8FCCF}"/>
              </a:ext>
            </a:extLst>
          </p:cNvPr>
          <p:cNvSpPr txBox="1">
            <a:spLocks/>
          </p:cNvSpPr>
          <p:nvPr/>
        </p:nvSpPr>
        <p:spPr>
          <a:xfrm>
            <a:off x="762000" y="6470447"/>
            <a:ext cx="5887385" cy="596085"/>
          </a:xfrm>
          <a:prstGeom prst="rect">
            <a:avLst/>
          </a:prstGeom>
        </p:spPr>
        <p:txBody>
          <a:bodyPr>
            <a:normAutofit/>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buFont typeface="Wingdings" pitchFamily="2" charset="2"/>
              <a:buChar char="v"/>
            </a:pPr>
            <a:r>
              <a:rPr lang="en-GB" sz="2000" dirty="0"/>
              <a:t>Membership of cotton organization</a:t>
            </a:r>
          </a:p>
          <a:p>
            <a:pPr>
              <a:buFont typeface="Wingdings" pitchFamily="2" charset="2"/>
              <a:buChar char="v"/>
            </a:pPr>
            <a:endParaRPr lang="fr-FR" sz="2000" dirty="0"/>
          </a:p>
          <a:p>
            <a:pPr>
              <a:buFont typeface="Wingdings" pitchFamily="2" charset="2"/>
              <a:buChar char="v"/>
            </a:pPr>
            <a:endParaRPr lang="fr-FR" sz="2000" dirty="0"/>
          </a:p>
        </p:txBody>
      </p:sp>
      <p:sp>
        <p:nvSpPr>
          <p:cNvPr id="9" name="Rectangle 8">
            <a:extLst>
              <a:ext uri="{FF2B5EF4-FFF2-40B4-BE49-F238E27FC236}">
                <a16:creationId xmlns:a16="http://schemas.microsoft.com/office/drawing/2014/main" id="{6FAD73F1-7846-7C45-9FEF-C97669908154}"/>
              </a:ext>
            </a:extLst>
          </p:cNvPr>
          <p:cNvSpPr/>
          <p:nvPr/>
        </p:nvSpPr>
        <p:spPr>
          <a:xfrm>
            <a:off x="762000" y="5772090"/>
            <a:ext cx="7924800" cy="400110"/>
          </a:xfrm>
          <a:prstGeom prst="rect">
            <a:avLst/>
          </a:prstGeom>
        </p:spPr>
        <p:txBody>
          <a:bodyPr wrap="square">
            <a:spAutoFit/>
          </a:bodyPr>
          <a:lstStyle/>
          <a:p>
            <a:pPr marL="342900" indent="-342900">
              <a:buFont typeface="Wingdings" pitchFamily="2" charset="2"/>
              <a:buChar char="v"/>
            </a:pPr>
            <a:r>
              <a:rPr lang="en-GB" sz="2000" dirty="0"/>
              <a:t>Lack of women commercial organization to facilitate access to markets</a:t>
            </a:r>
          </a:p>
        </p:txBody>
      </p:sp>
      <p:sp>
        <p:nvSpPr>
          <p:cNvPr id="11" name="Rectangle 10">
            <a:extLst>
              <a:ext uri="{FF2B5EF4-FFF2-40B4-BE49-F238E27FC236}">
                <a16:creationId xmlns:a16="http://schemas.microsoft.com/office/drawing/2014/main" id="{3E0DFD3F-995A-FB4F-9298-1D3319A2A1C1}"/>
              </a:ext>
            </a:extLst>
          </p:cNvPr>
          <p:cNvSpPr/>
          <p:nvPr/>
        </p:nvSpPr>
        <p:spPr>
          <a:xfrm>
            <a:off x="762000" y="6153090"/>
            <a:ext cx="7924800" cy="400110"/>
          </a:xfrm>
          <a:prstGeom prst="rect">
            <a:avLst/>
          </a:prstGeom>
        </p:spPr>
        <p:txBody>
          <a:bodyPr wrap="square">
            <a:spAutoFit/>
          </a:bodyPr>
          <a:lstStyle/>
          <a:p>
            <a:pPr marL="342900" indent="-342900">
              <a:buFont typeface="Wingdings" pitchFamily="2" charset="2"/>
              <a:buChar char="v"/>
            </a:pPr>
            <a:r>
              <a:rPr lang="en-GB" sz="2000" dirty="0"/>
              <a:t>Low prices of agricultural products to producers</a:t>
            </a:r>
          </a:p>
        </p:txBody>
      </p:sp>
    </p:spTree>
    <p:extLst>
      <p:ext uri="{BB962C8B-B14F-4D97-AF65-F5344CB8AC3E}">
        <p14:creationId xmlns:p14="http://schemas.microsoft.com/office/powerpoint/2010/main" val="3250486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ppt_y</p:attrName>
                                        </p:attrNameLst>
                                      </p:cBhvr>
                                      <p:tavLst>
                                        <p:tav tm="0">
                                          <p:val>
                                            <p:strVal val="#ppt_y+#ppt_h*1.125000"/>
                                          </p:val>
                                        </p:tav>
                                        <p:tav tm="100000">
                                          <p:val>
                                            <p:strVal val="#ppt_y"/>
                                          </p:val>
                                        </p:tav>
                                      </p:tavLst>
                                    </p:anim>
                                    <p:animEffect transition="in" filter="wipe(up)">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60678" y="2246701"/>
            <a:ext cx="3302116" cy="2719313"/>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000" b="1" dirty="0">
                <a:latin typeface="Times New Roman" panose="02020603050405020304" pitchFamily="18" charset="0"/>
                <a:ea typeface="Times New Roman" panose="02020603050405020304" pitchFamily="18" charset="0"/>
              </a:rPr>
              <a:t>Opportunities to improve market access and production assets for women and men</a:t>
            </a:r>
            <a:endParaRPr lang="en-US" sz="2000" b="1" dirty="0"/>
          </a:p>
        </p:txBody>
      </p:sp>
      <p:sp>
        <p:nvSpPr>
          <p:cNvPr id="7" name="Rounded Rectangle 4"/>
          <p:cNvSpPr/>
          <p:nvPr/>
        </p:nvSpPr>
        <p:spPr>
          <a:xfrm>
            <a:off x="4774841" y="2397400"/>
            <a:ext cx="3911959" cy="1114529"/>
          </a:xfrm>
          <a:prstGeom prst="roundRect">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Better Organization of farmers within  organizations and cooperatives</a:t>
            </a:r>
          </a:p>
        </p:txBody>
      </p:sp>
      <p:sp>
        <p:nvSpPr>
          <p:cNvPr id="9" name="Rounded Rectangle 4"/>
          <p:cNvSpPr/>
          <p:nvPr/>
        </p:nvSpPr>
        <p:spPr>
          <a:xfrm>
            <a:off x="4779769" y="1332301"/>
            <a:ext cx="3923190" cy="914400"/>
          </a:xfrm>
          <a:prstGeom prst="roundRect">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Partnership with banks to facilitate access to credit </a:t>
            </a:r>
          </a:p>
        </p:txBody>
      </p:sp>
      <p:sp>
        <p:nvSpPr>
          <p:cNvPr id="11" name="Rounded Rectangle 4"/>
          <p:cNvSpPr/>
          <p:nvPr/>
        </p:nvSpPr>
        <p:spPr>
          <a:xfrm>
            <a:off x="4774840" y="3617348"/>
            <a:ext cx="3924873" cy="1009070"/>
          </a:xfrm>
          <a:prstGeom prst="roundRect">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Fixing price before harvesting</a:t>
            </a:r>
          </a:p>
        </p:txBody>
      </p:sp>
      <p:sp>
        <p:nvSpPr>
          <p:cNvPr id="12" name="Rounded Rectangle 4"/>
          <p:cNvSpPr/>
          <p:nvPr/>
        </p:nvSpPr>
        <p:spPr>
          <a:xfrm>
            <a:off x="4758937" y="4752403"/>
            <a:ext cx="3924874" cy="886397"/>
          </a:xfrm>
          <a:prstGeom prst="roundRect">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Grouping sale of product</a:t>
            </a:r>
          </a:p>
        </p:txBody>
      </p:sp>
      <p:sp>
        <p:nvSpPr>
          <p:cNvPr id="13" name="Flèche droite 12"/>
          <p:cNvSpPr/>
          <p:nvPr/>
        </p:nvSpPr>
        <p:spPr>
          <a:xfrm rot="19986779">
            <a:off x="3483625" y="1949261"/>
            <a:ext cx="1296143"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droite 13"/>
          <p:cNvSpPr/>
          <p:nvPr/>
        </p:nvSpPr>
        <p:spPr>
          <a:xfrm>
            <a:off x="3493150" y="2809559"/>
            <a:ext cx="1296143"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droite 14"/>
          <p:cNvSpPr/>
          <p:nvPr/>
        </p:nvSpPr>
        <p:spPr>
          <a:xfrm>
            <a:off x="3462794" y="3861910"/>
            <a:ext cx="1296143" cy="2615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droite 15"/>
          <p:cNvSpPr/>
          <p:nvPr/>
        </p:nvSpPr>
        <p:spPr>
          <a:xfrm rot="1335468">
            <a:off x="3462793" y="4864515"/>
            <a:ext cx="1296143"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3811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3250868338"/>
              </p:ext>
            </p:extLst>
          </p:nvPr>
        </p:nvGraphicFramePr>
        <p:xfrm>
          <a:off x="0" y="1188199"/>
          <a:ext cx="9144000" cy="5603980"/>
        </p:xfrm>
        <a:graphic>
          <a:graphicData uri="http://schemas.openxmlformats.org/drawingml/2006/table">
            <a:tbl>
              <a:tblPr firstRow="1" bandRow="1">
                <a:tableStyleId>{5C22544A-7EE6-4342-B048-85BDC9FD1C3A}</a:tableStyleId>
              </a:tblPr>
              <a:tblGrid>
                <a:gridCol w="2852257">
                  <a:extLst>
                    <a:ext uri="{9D8B030D-6E8A-4147-A177-3AD203B41FA5}">
                      <a16:colId xmlns:a16="http://schemas.microsoft.com/office/drawing/2014/main" val="646009280"/>
                    </a:ext>
                  </a:extLst>
                </a:gridCol>
                <a:gridCol w="3034193">
                  <a:extLst>
                    <a:ext uri="{9D8B030D-6E8A-4147-A177-3AD203B41FA5}">
                      <a16:colId xmlns:a16="http://schemas.microsoft.com/office/drawing/2014/main" val="100015059"/>
                    </a:ext>
                  </a:extLst>
                </a:gridCol>
                <a:gridCol w="656962">
                  <a:extLst>
                    <a:ext uri="{9D8B030D-6E8A-4147-A177-3AD203B41FA5}">
                      <a16:colId xmlns:a16="http://schemas.microsoft.com/office/drawing/2014/main" val="456250825"/>
                    </a:ext>
                  </a:extLst>
                </a:gridCol>
                <a:gridCol w="2600588">
                  <a:extLst>
                    <a:ext uri="{9D8B030D-6E8A-4147-A177-3AD203B41FA5}">
                      <a16:colId xmlns:a16="http://schemas.microsoft.com/office/drawing/2014/main" val="1587143714"/>
                    </a:ext>
                  </a:extLst>
                </a:gridCol>
              </a:tblGrid>
              <a:tr h="382628">
                <a:tc>
                  <a:txBody>
                    <a:bodyPr/>
                    <a:lstStyle/>
                    <a:p>
                      <a:r>
                        <a:rPr lang="en-US" sz="1500" dirty="0"/>
                        <a:t>Outcome no._1  </a:t>
                      </a:r>
                    </a:p>
                  </a:txBody>
                  <a:tcPr/>
                </a:tc>
                <a:tc>
                  <a:txBody>
                    <a:bodyPr/>
                    <a:lstStyle/>
                    <a:p>
                      <a:r>
                        <a:rPr lang="en-US" sz="1500" dirty="0"/>
                        <a:t>Output no.</a:t>
                      </a:r>
                      <a:r>
                        <a:rPr lang="en-US" sz="1500" baseline="0" dirty="0"/>
                        <a:t> 1.1</a:t>
                      </a:r>
                      <a:endParaRPr lang="en-US" sz="1500" dirty="0"/>
                    </a:p>
                  </a:txBody>
                  <a:tcPr/>
                </a:tc>
                <a:tc gridSpan="2">
                  <a:txBody>
                    <a:bodyPr/>
                    <a:lstStyle/>
                    <a:p>
                      <a:r>
                        <a:rPr lang="en-US" sz="1500" dirty="0"/>
                        <a:t>Activity no.1131-17</a:t>
                      </a:r>
                    </a:p>
                  </a:txBody>
                  <a:tcPr/>
                </a:tc>
                <a:tc hMerge="1">
                  <a:txBody>
                    <a:bodyPr/>
                    <a:lstStyle/>
                    <a:p>
                      <a:endParaRPr lang="en-US" dirty="0"/>
                    </a:p>
                  </a:txBody>
                  <a:tcPr/>
                </a:tc>
                <a:extLst>
                  <a:ext uri="{0D108BD9-81ED-4DB2-BD59-A6C34878D82A}">
                    <a16:rowId xmlns:a16="http://schemas.microsoft.com/office/drawing/2014/main" val="3505229905"/>
                  </a:ext>
                </a:extLst>
              </a:tr>
              <a:tr h="750110">
                <a:tc>
                  <a:txBody>
                    <a:bodyPr/>
                    <a:lstStyle/>
                    <a:p>
                      <a:r>
                        <a:rPr lang="en-US" sz="1500" b="1" dirty="0"/>
                        <a:t>Sub-activity title </a:t>
                      </a:r>
                    </a:p>
                  </a:txBody>
                  <a:tcPr/>
                </a:tc>
                <a:tc gridSpan="3">
                  <a:txBody>
                    <a:bodyPr/>
                    <a:lstStyle/>
                    <a:p>
                      <a:r>
                        <a:rPr lang="en-GB" sz="1500" kern="1200">
                          <a:solidFill>
                            <a:schemeClr val="dk1"/>
                          </a:solidFill>
                          <a:effectLst/>
                          <a:latin typeface="+mn-lt"/>
                          <a:ea typeface="+mn-ea"/>
                          <a:cs typeface="+mn-cs"/>
                        </a:rPr>
                        <a:t>Multi-criteria assessment and trade-off analysis of tested crop-livestock technology options at farm level, leading to options that are tailored to farmer contexts. </a:t>
                      </a:r>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529490">
                <a:tc>
                  <a:txBody>
                    <a:bodyPr/>
                    <a:lstStyle/>
                    <a:p>
                      <a:r>
                        <a:rPr lang="en-US" sz="1500" b="1" dirty="0"/>
                        <a:t>Location/sites </a:t>
                      </a:r>
                    </a:p>
                    <a:p>
                      <a:r>
                        <a:rPr lang="en-US" sz="1500" b="1" dirty="0"/>
                        <a:t>for sub-activity</a:t>
                      </a:r>
                    </a:p>
                  </a:txBody>
                  <a:tcPr/>
                </a:tc>
                <a:tc gridSpan="3">
                  <a:txBody>
                    <a:bodyPr/>
                    <a:lstStyle/>
                    <a:p>
                      <a:r>
                        <a:rPr lang="en-US" sz="1500"/>
                        <a:t>Koutiala</a:t>
                      </a:r>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557912">
                <a:tc>
                  <a:txBody>
                    <a:bodyPr/>
                    <a:lstStyle/>
                    <a:p>
                      <a:r>
                        <a:rPr lang="en-US" sz="1500" b="1" dirty="0"/>
                        <a:t>Implementation timeframe (start/end date)</a:t>
                      </a:r>
                    </a:p>
                  </a:txBody>
                  <a:tcPr/>
                </a:tc>
                <a:tc gridSpan="3">
                  <a:txBody>
                    <a:bodyPr/>
                    <a:lstStyle/>
                    <a:p>
                      <a:r>
                        <a:rPr lang="en-US" sz="1500"/>
                        <a:t>September</a:t>
                      </a:r>
                      <a:r>
                        <a:rPr lang="en-US" sz="1500" baseline="0"/>
                        <a:t> 2017-February 2018</a:t>
                      </a:r>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308869">
                <a:tc>
                  <a:txBody>
                    <a:bodyPr/>
                    <a:lstStyle/>
                    <a:p>
                      <a:r>
                        <a:rPr lang="en-US" sz="1500" b="1" dirty="0"/>
                        <a:t>Deliverables achieved</a:t>
                      </a:r>
                    </a:p>
                  </a:txBody>
                  <a:tcPr/>
                </a:tc>
                <a:tc gridSpan="2">
                  <a:txBody>
                    <a:bodyPr/>
                    <a:lstStyle/>
                    <a:p>
                      <a:r>
                        <a:rPr lang="en-US" sz="1500"/>
                        <a:t>Report</a:t>
                      </a:r>
                      <a:endParaRPr lang="en-US"/>
                    </a:p>
                  </a:txBody>
                  <a:tcPr/>
                </a:tc>
                <a:tc hMerge="1">
                  <a:txBody>
                    <a:bodyPr/>
                    <a:lstStyle/>
                    <a:p>
                      <a:endParaRPr lang="en-US"/>
                    </a:p>
                  </a:txBody>
                  <a:tcPr/>
                </a:tc>
                <a:tc>
                  <a:txBody>
                    <a:bodyPr/>
                    <a:lstStyle/>
                    <a:p>
                      <a:pPr marL="228600" indent="-228600">
                        <a:buFont typeface="+mj-lt"/>
                        <a:buAutoNum type="arabicPeriod" startAt="4"/>
                      </a:pPr>
                      <a:r>
                        <a:rPr lang="en-US" sz="1500" dirty="0"/>
                        <a:t>_ _ _</a:t>
                      </a:r>
                    </a:p>
                  </a:txBody>
                  <a:tcPr/>
                </a:tc>
                <a:extLst>
                  <a:ext uri="{0D108BD9-81ED-4DB2-BD59-A6C34878D82A}">
                    <a16:rowId xmlns:a16="http://schemas.microsoft.com/office/drawing/2014/main" val="3087860269"/>
                  </a:ext>
                </a:extLst>
              </a:tr>
              <a:tr h="1632593">
                <a:tc>
                  <a:txBody>
                    <a:bodyPr/>
                    <a:lstStyle/>
                    <a:p>
                      <a:r>
                        <a:rPr lang="en-US" sz="1500" b="1" dirty="0"/>
                        <a:t>S.I. domain and indicators for which data was collected – indicate metric and scale</a:t>
                      </a:r>
                    </a:p>
                  </a:txBody>
                  <a:tcPr/>
                </a:tc>
                <a:tc gridSpan="2">
                  <a:txBody>
                    <a:bodyPr/>
                    <a:lstStyle/>
                    <a:p>
                      <a:pPr marL="228600" indent="-228600">
                        <a:buFont typeface="+mj-lt"/>
                        <a:buAutoNum type="arabicPeriod"/>
                      </a:pPr>
                      <a:r>
                        <a:rPr lang="en-US" sz="1500" dirty="0"/>
                        <a:t>Productivity:</a:t>
                      </a:r>
                      <a:r>
                        <a:rPr lang="en-US" sz="1500" baseline="0" dirty="0"/>
                        <a:t> crop and animal productivity</a:t>
                      </a:r>
                      <a:endParaRPr lang="en-US" sz="1500" dirty="0"/>
                    </a:p>
                    <a:p>
                      <a:pPr marL="228600" indent="-228600">
                        <a:buFont typeface="+mj-lt"/>
                        <a:buAutoNum type="arabicPeriod"/>
                      </a:pPr>
                      <a:r>
                        <a:rPr lang="en-US" sz="1500" dirty="0"/>
                        <a:t>Environment:</a:t>
                      </a:r>
                      <a:r>
                        <a:rPr lang="en-US" sz="1500" baseline="0" dirty="0"/>
                        <a:t> </a:t>
                      </a:r>
                      <a:r>
                        <a:rPr lang="en-GB" sz="1500" kern="1200" dirty="0">
                          <a:solidFill>
                            <a:schemeClr val="dk1"/>
                          </a:solidFill>
                          <a:effectLst/>
                          <a:latin typeface="+mn-lt"/>
                          <a:ea typeface="+mn-ea"/>
                          <a:cs typeface="+mn-cs"/>
                        </a:rPr>
                        <a:t>Soil fertility, availability of water resources</a:t>
                      </a:r>
                    </a:p>
                    <a:p>
                      <a:pPr marL="228600" indent="-228600">
                        <a:buFont typeface="+mj-lt"/>
                        <a:buAutoNum type="arabicPeriod"/>
                      </a:pPr>
                      <a:r>
                        <a:rPr lang="en-US" sz="1500" dirty="0"/>
                        <a:t>Economic: </a:t>
                      </a:r>
                      <a:r>
                        <a:rPr lang="en-GB" sz="1500" kern="1200" dirty="0">
                          <a:solidFill>
                            <a:schemeClr val="dk1"/>
                          </a:solidFill>
                          <a:effectLst/>
                          <a:latin typeface="+mn-lt"/>
                          <a:ea typeface="+mn-ea"/>
                          <a:cs typeface="+mn-cs"/>
                        </a:rPr>
                        <a:t>Gross margin, internal re-allocated inputs, external inputs, markets and demands</a:t>
                      </a:r>
                      <a:r>
                        <a:rPr lang="en-GB" sz="1500" dirty="0">
                          <a:effectLst/>
                        </a:rPr>
                        <a:t> </a:t>
                      </a:r>
                      <a:endParaRPr lang="en-US" dirty="0"/>
                    </a:p>
                  </a:txBody>
                  <a:tcPr/>
                </a:tc>
                <a:tc hMerge="1">
                  <a:txBody>
                    <a:bodyPr/>
                    <a:lstStyle/>
                    <a:p>
                      <a:endParaRPr lang="en-US"/>
                    </a:p>
                  </a:txBody>
                  <a:tcPr/>
                </a:tc>
                <a:tc>
                  <a:txBody>
                    <a:bodyPr/>
                    <a:lstStyle/>
                    <a:p>
                      <a:pPr marL="228600" indent="-228600">
                        <a:buFont typeface="+mj-lt"/>
                        <a:buAutoNum type="arabicPeriod" startAt="4"/>
                      </a:pPr>
                      <a:r>
                        <a:rPr lang="en-US" sz="1500" dirty="0"/>
                        <a:t>Social:</a:t>
                      </a:r>
                      <a:r>
                        <a:rPr lang="en-US" sz="1500" baseline="0" dirty="0"/>
                        <a:t> </a:t>
                      </a:r>
                      <a:r>
                        <a:rPr lang="en-GB" sz="1500" kern="1200" dirty="0">
                          <a:solidFill>
                            <a:schemeClr val="dk1"/>
                          </a:solidFill>
                          <a:effectLst/>
                          <a:latin typeface="+mn-lt"/>
                          <a:ea typeface="+mn-ea"/>
                          <a:cs typeface="+mn-cs"/>
                        </a:rPr>
                        <a:t>Labour, culture and tradition , policy and land tenure</a:t>
                      </a:r>
                      <a:r>
                        <a:rPr lang="en-GB" sz="1500" dirty="0">
                          <a:effectLst/>
                        </a:rPr>
                        <a:t> </a:t>
                      </a:r>
                      <a:endParaRPr lang="en-US" sz="1500" dirty="0"/>
                    </a:p>
                    <a:p>
                      <a:pPr marL="228600" indent="-228600">
                        <a:buFont typeface="+mj-lt"/>
                        <a:buAutoNum type="arabicPeriod" startAt="4"/>
                      </a:pPr>
                      <a:r>
                        <a:rPr lang="en-US" sz="1500" dirty="0"/>
                        <a:t>Human:</a:t>
                      </a:r>
                      <a:r>
                        <a:rPr lang="en-US" sz="1500" baseline="0" dirty="0"/>
                        <a:t> </a:t>
                      </a:r>
                      <a:r>
                        <a:rPr lang="en-GB" sz="1500" kern="1200" dirty="0">
                          <a:solidFill>
                            <a:schemeClr val="dk1"/>
                          </a:solidFill>
                          <a:effectLst/>
                          <a:latin typeface="+mn-lt"/>
                          <a:ea typeface="+mn-ea"/>
                          <a:cs typeface="+mn-cs"/>
                        </a:rPr>
                        <a:t>Food self-sufficiency, nutrition, information and skills</a:t>
                      </a:r>
                      <a:r>
                        <a:rPr lang="en-GB" sz="1500" dirty="0">
                          <a:effectLst/>
                        </a:rPr>
                        <a:t> </a:t>
                      </a:r>
                      <a:endParaRPr lang="en-US" sz="1500" dirty="0"/>
                    </a:p>
                    <a:p>
                      <a:pPr marL="228600" indent="-228600">
                        <a:buFont typeface="+mj-lt"/>
                        <a:buAutoNum type="arabicPeriod" startAt="4"/>
                      </a:pPr>
                      <a:r>
                        <a:rPr lang="en-US" sz="1500" dirty="0"/>
                        <a:t>_ _ _</a:t>
                      </a:r>
                    </a:p>
                  </a:txBody>
                  <a:tcPr/>
                </a:tc>
                <a:extLst>
                  <a:ext uri="{0D108BD9-81ED-4DB2-BD59-A6C34878D82A}">
                    <a16:rowId xmlns:a16="http://schemas.microsoft.com/office/drawing/2014/main" val="2109533273"/>
                  </a:ext>
                </a:extLst>
              </a:tr>
              <a:tr h="308869">
                <a:tc>
                  <a:txBody>
                    <a:bodyPr/>
                    <a:lstStyle/>
                    <a:p>
                      <a:r>
                        <a:rPr lang="en-US" sz="1500" b="1" dirty="0"/>
                        <a:t>Research team involved</a:t>
                      </a:r>
                    </a:p>
                  </a:txBody>
                  <a:tcPr/>
                </a:tc>
                <a:tc gridSpan="2">
                  <a:txBody>
                    <a:bodyPr/>
                    <a:lstStyle/>
                    <a:p>
                      <a:pPr marL="228600" indent="-228600">
                        <a:buFont typeface="+mj-lt"/>
                        <a:buAutoNum type="arabicPeriod"/>
                      </a:pPr>
                      <a:r>
                        <a:rPr lang="en-US" sz="1500"/>
                        <a:t>WUR,</a:t>
                      </a:r>
                      <a:r>
                        <a:rPr lang="en-US" sz="1500" baseline="0"/>
                        <a:t> </a:t>
                      </a:r>
                      <a:r>
                        <a:rPr lang="en-GB" sz="1500" kern="1200">
                          <a:solidFill>
                            <a:schemeClr val="dk1"/>
                          </a:solidFill>
                          <a:effectLst/>
                          <a:latin typeface="+mn-lt"/>
                          <a:ea typeface="+mn-ea"/>
                          <a:cs typeface="+mn-cs"/>
                        </a:rPr>
                        <a:t>ICRISAT, IER, AMEDD, CIRAD</a:t>
                      </a:r>
                      <a:r>
                        <a:rPr lang="en-GB" sz="1500">
                          <a:effectLst/>
                        </a:rPr>
                        <a:t> </a:t>
                      </a:r>
                      <a:endParaRPr lang="en-US" sz="1500" dirty="0"/>
                    </a:p>
                  </a:txBody>
                  <a:tcPr/>
                </a:tc>
                <a:tc hMerge="1">
                  <a:txBody>
                    <a:bodyPr/>
                    <a:lstStyle/>
                    <a:p>
                      <a:endParaRPr lang="en-US"/>
                    </a:p>
                  </a:txBody>
                  <a:tcPr/>
                </a:tc>
                <a:tc>
                  <a:txBody>
                    <a:bodyPr/>
                    <a:lstStyle/>
                    <a:p>
                      <a:pPr marL="228600" indent="-228600">
                        <a:buFont typeface="+mj-lt"/>
                        <a:buAutoNum type="arabicPeriod" startAt="4"/>
                      </a:pPr>
                      <a:endParaRPr lang="en-US" sz="1500" dirty="0"/>
                    </a:p>
                  </a:txBody>
                  <a:tcPr/>
                </a:tc>
                <a:extLst>
                  <a:ext uri="{0D108BD9-81ED-4DB2-BD59-A6C34878D82A}">
                    <a16:rowId xmlns:a16="http://schemas.microsoft.com/office/drawing/2014/main" val="1252771777"/>
                  </a:ext>
                </a:extLst>
              </a:tr>
              <a:tr h="9707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dirty="0"/>
                        <a:t>Farming systems research perspective (how this work links with other sub-activities)</a:t>
                      </a:r>
                    </a:p>
                  </a:txBody>
                  <a:tcPr/>
                </a:tc>
                <a:tc gridSpan="2">
                  <a:txBody>
                    <a:bodyPr/>
                    <a:lstStyle/>
                    <a:p>
                      <a:r>
                        <a:rPr lang="en-US" sz="1500" kern="1200" dirty="0">
                          <a:solidFill>
                            <a:schemeClr val="dk1"/>
                          </a:solidFill>
                          <a:effectLst/>
                          <a:latin typeface="+mn-lt"/>
                          <a:ea typeface="+mn-ea"/>
                          <a:cs typeface="+mn-cs"/>
                        </a:rPr>
                        <a:t> Information includes biophysical characteristics as well as the socio-economic status of farmers captured in existing typologies.</a:t>
                      </a:r>
                      <a:r>
                        <a:rPr lang="fr-ML" sz="1500" dirty="0">
                          <a:effectLst/>
                        </a:rPr>
                        <a:t> </a:t>
                      </a:r>
                      <a:endParaRPr lang="en-US" dirty="0"/>
                    </a:p>
                  </a:txBody>
                  <a:tcPr/>
                </a:tc>
                <a:tc hMerge="1">
                  <a:txBody>
                    <a:bodyPr/>
                    <a:lstStyle/>
                    <a:p>
                      <a:endParaRPr lang="en-US"/>
                    </a:p>
                  </a:txBody>
                  <a:tcPr/>
                </a:tc>
                <a:tc>
                  <a:txBody>
                    <a:bodyPr/>
                    <a:lstStyle/>
                    <a:p>
                      <a:pPr marL="228600" indent="-228600">
                        <a:buFont typeface="+mj-lt"/>
                        <a:buAutoNum type="arabicPeriod" startAt="4"/>
                      </a:pPr>
                      <a:endParaRPr lang="en-US" sz="15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1509803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685800" y="1741608"/>
            <a:ext cx="6632211" cy="4793226"/>
          </a:xfrm>
          <a:prstGeom prst="rect">
            <a:avLst/>
          </a:prstGeom>
        </p:spPr>
      </p:pic>
      <p:sp>
        <p:nvSpPr>
          <p:cNvPr id="18" name="TextBox 17"/>
          <p:cNvSpPr txBox="1"/>
          <p:nvPr/>
        </p:nvSpPr>
        <p:spPr>
          <a:xfrm>
            <a:off x="-31955" y="1349514"/>
            <a:ext cx="9175954" cy="400110"/>
          </a:xfrm>
          <a:prstGeom prst="rect">
            <a:avLst/>
          </a:prstGeom>
          <a:noFill/>
        </p:spPr>
        <p:txBody>
          <a:bodyPr wrap="square" rtlCol="0">
            <a:spAutoFit/>
          </a:bodyPr>
          <a:lstStyle/>
          <a:p>
            <a:r>
              <a:rPr lang="en-US" sz="2000" dirty="0"/>
              <a:t>Multicriteria analysis of two SI options:  comparison West Africa with </a:t>
            </a:r>
            <a:r>
              <a:rPr lang="en-US" sz="2000" dirty="0" err="1"/>
              <a:t>Koutiala</a:t>
            </a:r>
            <a:r>
              <a:rPr lang="en-US" sz="2000" dirty="0"/>
              <a:t> case</a:t>
            </a:r>
          </a:p>
        </p:txBody>
      </p:sp>
    </p:spTree>
    <p:extLst>
      <p:ext uri="{BB962C8B-B14F-4D97-AF65-F5344CB8AC3E}">
        <p14:creationId xmlns:p14="http://schemas.microsoft.com/office/powerpoint/2010/main" val="596785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32795" y="1295400"/>
            <a:ext cx="5758405" cy="4354606"/>
            <a:chOff x="453081" y="471089"/>
            <a:chExt cx="7677873" cy="5806142"/>
          </a:xfrm>
        </p:grpSpPr>
        <p:sp>
          <p:nvSpPr>
            <p:cNvPr id="4" name="TextBox 3"/>
            <p:cNvSpPr txBox="1"/>
            <p:nvPr/>
          </p:nvSpPr>
          <p:spPr>
            <a:xfrm>
              <a:off x="745188" y="602028"/>
              <a:ext cx="2058769" cy="400109"/>
            </a:xfrm>
            <a:prstGeom prst="rect">
              <a:avLst/>
            </a:prstGeom>
            <a:solidFill>
              <a:schemeClr val="bg1">
                <a:lumMod val="95000"/>
              </a:schemeClr>
            </a:solidFill>
            <a:ln>
              <a:solidFill>
                <a:schemeClr val="tx1">
                  <a:lumMod val="95000"/>
                  <a:lumOff val="5000"/>
                </a:schemeClr>
              </a:solidFill>
            </a:ln>
          </p:spPr>
          <p:txBody>
            <a:bodyPr wrap="square" rtlCol="0">
              <a:spAutoFit/>
            </a:bodyPr>
            <a:lstStyle/>
            <a:p>
              <a:r>
                <a:rPr lang="en-GB" sz="1350" dirty="0"/>
                <a:t>On-farm trial</a:t>
              </a:r>
              <a:endParaRPr lang="fr-BE" sz="1350" dirty="0"/>
            </a:p>
          </p:txBody>
        </p:sp>
        <p:sp>
          <p:nvSpPr>
            <p:cNvPr id="5" name="TextBox 4"/>
            <p:cNvSpPr txBox="1"/>
            <p:nvPr/>
          </p:nvSpPr>
          <p:spPr>
            <a:xfrm>
              <a:off x="3222314" y="602028"/>
              <a:ext cx="2119812" cy="400109"/>
            </a:xfrm>
            <a:prstGeom prst="rect">
              <a:avLst/>
            </a:prstGeom>
            <a:solidFill>
              <a:schemeClr val="bg1">
                <a:lumMod val="95000"/>
              </a:schemeClr>
            </a:solidFill>
            <a:ln>
              <a:solidFill>
                <a:schemeClr val="tx1">
                  <a:lumMod val="95000"/>
                  <a:lumOff val="5000"/>
                </a:schemeClr>
              </a:solidFill>
            </a:ln>
          </p:spPr>
          <p:txBody>
            <a:bodyPr wrap="none" rtlCol="0">
              <a:spAutoFit/>
            </a:bodyPr>
            <a:lstStyle/>
            <a:p>
              <a:r>
                <a:rPr lang="en-GB" sz="1350" dirty="0"/>
                <a:t>Demonstration field</a:t>
              </a:r>
              <a:endParaRPr lang="fr-BE" sz="1350" dirty="0"/>
            </a:p>
          </p:txBody>
        </p:sp>
        <p:sp>
          <p:nvSpPr>
            <p:cNvPr id="6" name="TextBox 5"/>
            <p:cNvSpPr txBox="1"/>
            <p:nvPr/>
          </p:nvSpPr>
          <p:spPr>
            <a:xfrm>
              <a:off x="5788810" y="636120"/>
              <a:ext cx="2058769" cy="400109"/>
            </a:xfrm>
            <a:prstGeom prst="rect">
              <a:avLst/>
            </a:prstGeom>
            <a:solidFill>
              <a:schemeClr val="bg1">
                <a:lumMod val="95000"/>
              </a:schemeClr>
            </a:solidFill>
            <a:ln>
              <a:solidFill>
                <a:schemeClr val="tx1">
                  <a:lumMod val="95000"/>
                  <a:lumOff val="5000"/>
                </a:schemeClr>
              </a:solidFill>
            </a:ln>
          </p:spPr>
          <p:txBody>
            <a:bodyPr wrap="square" rtlCol="0">
              <a:spAutoFit/>
            </a:bodyPr>
            <a:lstStyle/>
            <a:p>
              <a:r>
                <a:rPr lang="en-GB" sz="1350" dirty="0"/>
                <a:t>Voluntary field</a:t>
              </a:r>
              <a:endParaRPr lang="fr-BE" sz="1350" dirty="0"/>
            </a:p>
          </p:txBody>
        </p:sp>
        <p:sp>
          <p:nvSpPr>
            <p:cNvPr id="14" name="Freeform 13"/>
            <p:cNvSpPr/>
            <p:nvPr/>
          </p:nvSpPr>
          <p:spPr>
            <a:xfrm>
              <a:off x="5489354" y="1002137"/>
              <a:ext cx="2158315" cy="2042984"/>
            </a:xfrm>
            <a:custGeom>
              <a:avLst/>
              <a:gdLst>
                <a:gd name="connsiteX0" fmla="*/ 1161535 w 2158314"/>
                <a:gd name="connsiteY0" fmla="*/ 8238 h 2042984"/>
                <a:gd name="connsiteX1" fmla="*/ 1161535 w 2158314"/>
                <a:gd name="connsiteY1" fmla="*/ 8238 h 2042984"/>
                <a:gd name="connsiteX2" fmla="*/ 1079157 w 2158314"/>
                <a:gd name="connsiteY2" fmla="*/ 0 h 2042984"/>
                <a:gd name="connsiteX3" fmla="*/ 889686 w 2158314"/>
                <a:gd name="connsiteY3" fmla="*/ 16476 h 2042984"/>
                <a:gd name="connsiteX4" fmla="*/ 864973 w 2158314"/>
                <a:gd name="connsiteY4" fmla="*/ 32951 h 2042984"/>
                <a:gd name="connsiteX5" fmla="*/ 840259 w 2158314"/>
                <a:gd name="connsiteY5" fmla="*/ 41189 h 2042984"/>
                <a:gd name="connsiteX6" fmla="*/ 782595 w 2158314"/>
                <a:gd name="connsiteY6" fmla="*/ 82378 h 2042984"/>
                <a:gd name="connsiteX7" fmla="*/ 757881 w 2158314"/>
                <a:gd name="connsiteY7" fmla="*/ 115330 h 2042984"/>
                <a:gd name="connsiteX8" fmla="*/ 708454 w 2158314"/>
                <a:gd name="connsiteY8" fmla="*/ 156519 h 2042984"/>
                <a:gd name="connsiteX9" fmla="*/ 667265 w 2158314"/>
                <a:gd name="connsiteY9" fmla="*/ 247135 h 2042984"/>
                <a:gd name="connsiteX10" fmla="*/ 642551 w 2158314"/>
                <a:gd name="connsiteY10" fmla="*/ 296562 h 2042984"/>
                <a:gd name="connsiteX11" fmla="*/ 634314 w 2158314"/>
                <a:gd name="connsiteY11" fmla="*/ 345989 h 2042984"/>
                <a:gd name="connsiteX12" fmla="*/ 601362 w 2158314"/>
                <a:gd name="connsiteY12" fmla="*/ 469557 h 2042984"/>
                <a:gd name="connsiteX13" fmla="*/ 593124 w 2158314"/>
                <a:gd name="connsiteY13" fmla="*/ 494270 h 2042984"/>
                <a:gd name="connsiteX14" fmla="*/ 584886 w 2158314"/>
                <a:gd name="connsiteY14" fmla="*/ 527222 h 2042984"/>
                <a:gd name="connsiteX15" fmla="*/ 568411 w 2158314"/>
                <a:gd name="connsiteY15" fmla="*/ 609600 h 2042984"/>
                <a:gd name="connsiteX16" fmla="*/ 527222 w 2158314"/>
                <a:gd name="connsiteY16" fmla="*/ 675503 h 2042984"/>
                <a:gd name="connsiteX17" fmla="*/ 469557 w 2158314"/>
                <a:gd name="connsiteY17" fmla="*/ 790833 h 2042984"/>
                <a:gd name="connsiteX18" fmla="*/ 420130 w 2158314"/>
                <a:gd name="connsiteY18" fmla="*/ 864973 h 2042984"/>
                <a:gd name="connsiteX19" fmla="*/ 395416 w 2158314"/>
                <a:gd name="connsiteY19" fmla="*/ 897924 h 2042984"/>
                <a:gd name="connsiteX20" fmla="*/ 362465 w 2158314"/>
                <a:gd name="connsiteY20" fmla="*/ 947351 h 2042984"/>
                <a:gd name="connsiteX21" fmla="*/ 329514 w 2158314"/>
                <a:gd name="connsiteY21" fmla="*/ 972065 h 2042984"/>
                <a:gd name="connsiteX22" fmla="*/ 288324 w 2158314"/>
                <a:gd name="connsiteY22" fmla="*/ 1021492 h 2042984"/>
                <a:gd name="connsiteX23" fmla="*/ 263611 w 2158314"/>
                <a:gd name="connsiteY23" fmla="*/ 1037968 h 2042984"/>
                <a:gd name="connsiteX24" fmla="*/ 205946 w 2158314"/>
                <a:gd name="connsiteY24" fmla="*/ 1095633 h 2042984"/>
                <a:gd name="connsiteX25" fmla="*/ 107092 w 2158314"/>
                <a:gd name="connsiteY25" fmla="*/ 1178011 h 2042984"/>
                <a:gd name="connsiteX26" fmla="*/ 74141 w 2158314"/>
                <a:gd name="connsiteY26" fmla="*/ 1219200 h 2042984"/>
                <a:gd name="connsiteX27" fmla="*/ 57665 w 2158314"/>
                <a:gd name="connsiteY27" fmla="*/ 1252151 h 2042984"/>
                <a:gd name="connsiteX28" fmla="*/ 16476 w 2158314"/>
                <a:gd name="connsiteY28" fmla="*/ 1359243 h 2042984"/>
                <a:gd name="connsiteX29" fmla="*/ 8238 w 2158314"/>
                <a:gd name="connsiteY29" fmla="*/ 1383957 h 2042984"/>
                <a:gd name="connsiteX30" fmla="*/ 0 w 2158314"/>
                <a:gd name="connsiteY30" fmla="*/ 1425146 h 2042984"/>
                <a:gd name="connsiteX31" fmla="*/ 8238 w 2158314"/>
                <a:gd name="connsiteY31" fmla="*/ 1556951 h 2042984"/>
                <a:gd name="connsiteX32" fmla="*/ 32951 w 2158314"/>
                <a:gd name="connsiteY32" fmla="*/ 1598141 h 2042984"/>
                <a:gd name="connsiteX33" fmla="*/ 74141 w 2158314"/>
                <a:gd name="connsiteY33" fmla="*/ 1639330 h 2042984"/>
                <a:gd name="connsiteX34" fmla="*/ 189470 w 2158314"/>
                <a:gd name="connsiteY34" fmla="*/ 1738184 h 2042984"/>
                <a:gd name="connsiteX35" fmla="*/ 263611 w 2158314"/>
                <a:gd name="connsiteY35" fmla="*/ 1795849 h 2042984"/>
                <a:gd name="connsiteX36" fmla="*/ 313038 w 2158314"/>
                <a:gd name="connsiteY36" fmla="*/ 1837038 h 2042984"/>
                <a:gd name="connsiteX37" fmla="*/ 411892 w 2158314"/>
                <a:gd name="connsiteY37" fmla="*/ 1894703 h 2042984"/>
                <a:gd name="connsiteX38" fmla="*/ 436605 w 2158314"/>
                <a:gd name="connsiteY38" fmla="*/ 1902941 h 2042984"/>
                <a:gd name="connsiteX39" fmla="*/ 477795 w 2158314"/>
                <a:gd name="connsiteY39" fmla="*/ 1927654 h 2042984"/>
                <a:gd name="connsiteX40" fmla="*/ 527222 w 2158314"/>
                <a:gd name="connsiteY40" fmla="*/ 1944130 h 2042984"/>
                <a:gd name="connsiteX41" fmla="*/ 576649 w 2158314"/>
                <a:gd name="connsiteY41" fmla="*/ 1968843 h 2042984"/>
                <a:gd name="connsiteX42" fmla="*/ 774357 w 2158314"/>
                <a:gd name="connsiteY42" fmla="*/ 2001795 h 2042984"/>
                <a:gd name="connsiteX43" fmla="*/ 897924 w 2158314"/>
                <a:gd name="connsiteY43" fmla="*/ 2018270 h 2042984"/>
                <a:gd name="connsiteX44" fmla="*/ 963827 w 2158314"/>
                <a:gd name="connsiteY44" fmla="*/ 2034746 h 2042984"/>
                <a:gd name="connsiteX45" fmla="*/ 1037968 w 2158314"/>
                <a:gd name="connsiteY45" fmla="*/ 2042984 h 2042984"/>
                <a:gd name="connsiteX46" fmla="*/ 1573427 w 2158314"/>
                <a:gd name="connsiteY46" fmla="*/ 2034746 h 2042984"/>
                <a:gd name="connsiteX47" fmla="*/ 1614616 w 2158314"/>
                <a:gd name="connsiteY47" fmla="*/ 2026508 h 2042984"/>
                <a:gd name="connsiteX48" fmla="*/ 1664043 w 2158314"/>
                <a:gd name="connsiteY48" fmla="*/ 2001795 h 2042984"/>
                <a:gd name="connsiteX49" fmla="*/ 1705232 w 2158314"/>
                <a:gd name="connsiteY49" fmla="*/ 1952368 h 2042984"/>
                <a:gd name="connsiteX50" fmla="*/ 1779373 w 2158314"/>
                <a:gd name="connsiteY50" fmla="*/ 1861751 h 2042984"/>
                <a:gd name="connsiteX51" fmla="*/ 1787611 w 2158314"/>
                <a:gd name="connsiteY51" fmla="*/ 1828800 h 2042984"/>
                <a:gd name="connsiteX52" fmla="*/ 1828800 w 2158314"/>
                <a:gd name="connsiteY52" fmla="*/ 1738184 h 2042984"/>
                <a:gd name="connsiteX53" fmla="*/ 1861751 w 2158314"/>
                <a:gd name="connsiteY53" fmla="*/ 1622854 h 2042984"/>
                <a:gd name="connsiteX54" fmla="*/ 1869989 w 2158314"/>
                <a:gd name="connsiteY54" fmla="*/ 1573427 h 2042984"/>
                <a:gd name="connsiteX55" fmla="*/ 1886465 w 2158314"/>
                <a:gd name="connsiteY55" fmla="*/ 1466335 h 2042984"/>
                <a:gd name="connsiteX56" fmla="*/ 1902941 w 2158314"/>
                <a:gd name="connsiteY56" fmla="*/ 1425146 h 2042984"/>
                <a:gd name="connsiteX57" fmla="*/ 1919416 w 2158314"/>
                <a:gd name="connsiteY57" fmla="*/ 1359243 h 2042984"/>
                <a:gd name="connsiteX58" fmla="*/ 1927654 w 2158314"/>
                <a:gd name="connsiteY58" fmla="*/ 1260389 h 2042984"/>
                <a:gd name="connsiteX59" fmla="*/ 1952368 w 2158314"/>
                <a:gd name="connsiteY59" fmla="*/ 1136822 h 2042984"/>
                <a:gd name="connsiteX60" fmla="*/ 1977081 w 2158314"/>
                <a:gd name="connsiteY60" fmla="*/ 1062681 h 2042984"/>
                <a:gd name="connsiteX61" fmla="*/ 2001795 w 2158314"/>
                <a:gd name="connsiteY61" fmla="*/ 980303 h 2042984"/>
                <a:gd name="connsiteX62" fmla="*/ 2092411 w 2158314"/>
                <a:gd name="connsiteY62" fmla="*/ 832022 h 2042984"/>
                <a:gd name="connsiteX63" fmla="*/ 2133600 w 2158314"/>
                <a:gd name="connsiteY63" fmla="*/ 774357 h 2042984"/>
                <a:gd name="connsiteX64" fmla="*/ 2141838 w 2158314"/>
                <a:gd name="connsiteY64" fmla="*/ 733168 h 2042984"/>
                <a:gd name="connsiteX65" fmla="*/ 2150076 w 2158314"/>
                <a:gd name="connsiteY65" fmla="*/ 675503 h 2042984"/>
                <a:gd name="connsiteX66" fmla="*/ 2158314 w 2158314"/>
                <a:gd name="connsiteY66" fmla="*/ 650789 h 2042984"/>
                <a:gd name="connsiteX67" fmla="*/ 2150076 w 2158314"/>
                <a:gd name="connsiteY67" fmla="*/ 469557 h 2042984"/>
                <a:gd name="connsiteX68" fmla="*/ 2084173 w 2158314"/>
                <a:gd name="connsiteY68" fmla="*/ 370703 h 2042984"/>
                <a:gd name="connsiteX69" fmla="*/ 2001795 w 2158314"/>
                <a:gd name="connsiteY69" fmla="*/ 329514 h 2042984"/>
                <a:gd name="connsiteX70" fmla="*/ 1977081 w 2158314"/>
                <a:gd name="connsiteY70" fmla="*/ 321276 h 2042984"/>
                <a:gd name="connsiteX71" fmla="*/ 1762897 w 2158314"/>
                <a:gd name="connsiteY71" fmla="*/ 313038 h 2042984"/>
                <a:gd name="connsiteX72" fmla="*/ 1721708 w 2158314"/>
                <a:gd name="connsiteY72" fmla="*/ 304800 h 2042984"/>
                <a:gd name="connsiteX73" fmla="*/ 1598141 w 2158314"/>
                <a:gd name="connsiteY73" fmla="*/ 271849 h 2042984"/>
                <a:gd name="connsiteX74" fmla="*/ 1524000 w 2158314"/>
                <a:gd name="connsiteY74" fmla="*/ 230660 h 2042984"/>
                <a:gd name="connsiteX75" fmla="*/ 1458097 w 2158314"/>
                <a:gd name="connsiteY75" fmla="*/ 181233 h 2042984"/>
                <a:gd name="connsiteX76" fmla="*/ 1416908 w 2158314"/>
                <a:gd name="connsiteY76" fmla="*/ 156519 h 2042984"/>
                <a:gd name="connsiteX77" fmla="*/ 1367481 w 2158314"/>
                <a:gd name="connsiteY77" fmla="*/ 98854 h 2042984"/>
                <a:gd name="connsiteX78" fmla="*/ 1309816 w 2158314"/>
                <a:gd name="connsiteY78" fmla="*/ 74141 h 2042984"/>
                <a:gd name="connsiteX79" fmla="*/ 1252151 w 2158314"/>
                <a:gd name="connsiteY79" fmla="*/ 49427 h 2042984"/>
                <a:gd name="connsiteX80" fmla="*/ 1227438 w 2158314"/>
                <a:gd name="connsiteY80" fmla="*/ 32951 h 2042984"/>
                <a:gd name="connsiteX81" fmla="*/ 1161535 w 2158314"/>
                <a:gd name="connsiteY81" fmla="*/ 8238 h 204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2158314" h="2042984">
                  <a:moveTo>
                    <a:pt x="1161535" y="8238"/>
                  </a:moveTo>
                  <a:lnTo>
                    <a:pt x="1161535" y="8238"/>
                  </a:lnTo>
                  <a:cubicBezTo>
                    <a:pt x="1134076" y="5492"/>
                    <a:pt x="1106753" y="0"/>
                    <a:pt x="1079157" y="0"/>
                  </a:cubicBezTo>
                  <a:cubicBezTo>
                    <a:pt x="977753" y="0"/>
                    <a:pt x="965482" y="3843"/>
                    <a:pt x="889686" y="16476"/>
                  </a:cubicBezTo>
                  <a:cubicBezTo>
                    <a:pt x="881448" y="21968"/>
                    <a:pt x="873828" y="28523"/>
                    <a:pt x="864973" y="32951"/>
                  </a:cubicBezTo>
                  <a:cubicBezTo>
                    <a:pt x="857206" y="36834"/>
                    <a:pt x="847705" y="36721"/>
                    <a:pt x="840259" y="41189"/>
                  </a:cubicBezTo>
                  <a:cubicBezTo>
                    <a:pt x="820004" y="53342"/>
                    <a:pt x="800152" y="66576"/>
                    <a:pt x="782595" y="82378"/>
                  </a:cubicBezTo>
                  <a:cubicBezTo>
                    <a:pt x="772390" y="91563"/>
                    <a:pt x="767590" y="105621"/>
                    <a:pt x="757881" y="115330"/>
                  </a:cubicBezTo>
                  <a:cubicBezTo>
                    <a:pt x="742716" y="130495"/>
                    <a:pt x="724930" y="142789"/>
                    <a:pt x="708454" y="156519"/>
                  </a:cubicBezTo>
                  <a:cubicBezTo>
                    <a:pt x="694724" y="186724"/>
                    <a:pt x="680335" y="216638"/>
                    <a:pt x="667265" y="247135"/>
                  </a:cubicBezTo>
                  <a:cubicBezTo>
                    <a:pt x="646802" y="294882"/>
                    <a:pt x="674213" y="249071"/>
                    <a:pt x="642551" y="296562"/>
                  </a:cubicBezTo>
                  <a:cubicBezTo>
                    <a:pt x="639805" y="313038"/>
                    <a:pt x="638183" y="329740"/>
                    <a:pt x="634314" y="345989"/>
                  </a:cubicBezTo>
                  <a:cubicBezTo>
                    <a:pt x="624440" y="387459"/>
                    <a:pt x="614843" y="429116"/>
                    <a:pt x="601362" y="469557"/>
                  </a:cubicBezTo>
                  <a:cubicBezTo>
                    <a:pt x="598616" y="477795"/>
                    <a:pt x="595510" y="485921"/>
                    <a:pt x="593124" y="494270"/>
                  </a:cubicBezTo>
                  <a:cubicBezTo>
                    <a:pt x="590014" y="505156"/>
                    <a:pt x="587258" y="516151"/>
                    <a:pt x="584886" y="527222"/>
                  </a:cubicBezTo>
                  <a:cubicBezTo>
                    <a:pt x="579019" y="554604"/>
                    <a:pt x="583253" y="585853"/>
                    <a:pt x="568411" y="609600"/>
                  </a:cubicBezTo>
                  <a:lnTo>
                    <a:pt x="527222" y="675503"/>
                  </a:lnTo>
                  <a:cubicBezTo>
                    <a:pt x="513159" y="745817"/>
                    <a:pt x="526750" y="705043"/>
                    <a:pt x="469557" y="790833"/>
                  </a:cubicBezTo>
                  <a:cubicBezTo>
                    <a:pt x="453081" y="815546"/>
                    <a:pt x="437951" y="841212"/>
                    <a:pt x="420130" y="864973"/>
                  </a:cubicBezTo>
                  <a:cubicBezTo>
                    <a:pt x="411892" y="875957"/>
                    <a:pt x="403290" y="886676"/>
                    <a:pt x="395416" y="897924"/>
                  </a:cubicBezTo>
                  <a:cubicBezTo>
                    <a:pt x="384061" y="914146"/>
                    <a:pt x="375620" y="932551"/>
                    <a:pt x="362465" y="947351"/>
                  </a:cubicBezTo>
                  <a:cubicBezTo>
                    <a:pt x="353344" y="957613"/>
                    <a:pt x="339222" y="962357"/>
                    <a:pt x="329514" y="972065"/>
                  </a:cubicBezTo>
                  <a:cubicBezTo>
                    <a:pt x="314349" y="987230"/>
                    <a:pt x="303489" y="1006327"/>
                    <a:pt x="288324" y="1021492"/>
                  </a:cubicBezTo>
                  <a:cubicBezTo>
                    <a:pt x="281323" y="1028493"/>
                    <a:pt x="270970" y="1031345"/>
                    <a:pt x="263611" y="1037968"/>
                  </a:cubicBezTo>
                  <a:cubicBezTo>
                    <a:pt x="243406" y="1056153"/>
                    <a:pt x="228564" y="1080554"/>
                    <a:pt x="205946" y="1095633"/>
                  </a:cubicBezTo>
                  <a:cubicBezTo>
                    <a:pt x="160234" y="1126107"/>
                    <a:pt x="143337" y="1132705"/>
                    <a:pt x="107092" y="1178011"/>
                  </a:cubicBezTo>
                  <a:cubicBezTo>
                    <a:pt x="96108" y="1191741"/>
                    <a:pt x="83894" y="1204570"/>
                    <a:pt x="74141" y="1219200"/>
                  </a:cubicBezTo>
                  <a:cubicBezTo>
                    <a:pt x="67329" y="1229418"/>
                    <a:pt x="62747" y="1240972"/>
                    <a:pt x="57665" y="1252151"/>
                  </a:cubicBezTo>
                  <a:cubicBezTo>
                    <a:pt x="31367" y="1310005"/>
                    <a:pt x="35198" y="1303075"/>
                    <a:pt x="16476" y="1359243"/>
                  </a:cubicBezTo>
                  <a:cubicBezTo>
                    <a:pt x="13730" y="1367481"/>
                    <a:pt x="9941" y="1375442"/>
                    <a:pt x="8238" y="1383957"/>
                  </a:cubicBezTo>
                  <a:lnTo>
                    <a:pt x="0" y="1425146"/>
                  </a:lnTo>
                  <a:cubicBezTo>
                    <a:pt x="2746" y="1469081"/>
                    <a:pt x="1" y="1513708"/>
                    <a:pt x="8238" y="1556951"/>
                  </a:cubicBezTo>
                  <a:cubicBezTo>
                    <a:pt x="11234" y="1572680"/>
                    <a:pt x="24465" y="1584563"/>
                    <a:pt x="32951" y="1598141"/>
                  </a:cubicBezTo>
                  <a:cubicBezTo>
                    <a:pt x="58745" y="1639411"/>
                    <a:pt x="37364" y="1609043"/>
                    <a:pt x="74141" y="1639330"/>
                  </a:cubicBezTo>
                  <a:cubicBezTo>
                    <a:pt x="113226" y="1671518"/>
                    <a:pt x="149503" y="1707099"/>
                    <a:pt x="189470" y="1738184"/>
                  </a:cubicBezTo>
                  <a:cubicBezTo>
                    <a:pt x="214184" y="1757406"/>
                    <a:pt x="239163" y="1776291"/>
                    <a:pt x="263611" y="1795849"/>
                  </a:cubicBezTo>
                  <a:cubicBezTo>
                    <a:pt x="280358" y="1809246"/>
                    <a:pt x="294513" y="1826232"/>
                    <a:pt x="313038" y="1837038"/>
                  </a:cubicBezTo>
                  <a:cubicBezTo>
                    <a:pt x="345989" y="1856260"/>
                    <a:pt x="375702" y="1882639"/>
                    <a:pt x="411892" y="1894703"/>
                  </a:cubicBezTo>
                  <a:cubicBezTo>
                    <a:pt x="420130" y="1897449"/>
                    <a:pt x="428838" y="1899058"/>
                    <a:pt x="436605" y="1902941"/>
                  </a:cubicBezTo>
                  <a:cubicBezTo>
                    <a:pt x="450926" y="1910102"/>
                    <a:pt x="463219" y="1921028"/>
                    <a:pt x="477795" y="1927654"/>
                  </a:cubicBezTo>
                  <a:cubicBezTo>
                    <a:pt x="493605" y="1934840"/>
                    <a:pt x="511191" y="1937450"/>
                    <a:pt x="527222" y="1944130"/>
                  </a:cubicBezTo>
                  <a:cubicBezTo>
                    <a:pt x="544225" y="1951215"/>
                    <a:pt x="559174" y="1963018"/>
                    <a:pt x="576649" y="1968843"/>
                  </a:cubicBezTo>
                  <a:cubicBezTo>
                    <a:pt x="663940" y="1997940"/>
                    <a:pt x="684140" y="1994277"/>
                    <a:pt x="774357" y="2001795"/>
                  </a:cubicBezTo>
                  <a:cubicBezTo>
                    <a:pt x="840705" y="2023912"/>
                    <a:pt x="751324" y="1996280"/>
                    <a:pt x="897924" y="2018270"/>
                  </a:cubicBezTo>
                  <a:cubicBezTo>
                    <a:pt x="920317" y="2021629"/>
                    <a:pt x="941859" y="2029254"/>
                    <a:pt x="963827" y="2034746"/>
                  </a:cubicBezTo>
                  <a:cubicBezTo>
                    <a:pt x="987950" y="2040777"/>
                    <a:pt x="1013254" y="2040238"/>
                    <a:pt x="1037968" y="2042984"/>
                  </a:cubicBezTo>
                  <a:lnTo>
                    <a:pt x="1573427" y="2034746"/>
                  </a:lnTo>
                  <a:cubicBezTo>
                    <a:pt x="1587423" y="2034346"/>
                    <a:pt x="1601457" y="2031293"/>
                    <a:pt x="1614616" y="2026508"/>
                  </a:cubicBezTo>
                  <a:cubicBezTo>
                    <a:pt x="1631927" y="2020213"/>
                    <a:pt x="1647567" y="2010033"/>
                    <a:pt x="1664043" y="2001795"/>
                  </a:cubicBezTo>
                  <a:cubicBezTo>
                    <a:pt x="1677773" y="1985319"/>
                    <a:pt x="1691982" y="1969232"/>
                    <a:pt x="1705232" y="1952368"/>
                  </a:cubicBezTo>
                  <a:cubicBezTo>
                    <a:pt x="1774186" y="1864608"/>
                    <a:pt x="1729923" y="1911201"/>
                    <a:pt x="1779373" y="1861751"/>
                  </a:cubicBezTo>
                  <a:cubicBezTo>
                    <a:pt x="1782119" y="1850767"/>
                    <a:pt x="1783406" y="1839312"/>
                    <a:pt x="1787611" y="1828800"/>
                  </a:cubicBezTo>
                  <a:cubicBezTo>
                    <a:pt x="1802420" y="1791777"/>
                    <a:pt x="1818742" y="1775901"/>
                    <a:pt x="1828800" y="1738184"/>
                  </a:cubicBezTo>
                  <a:cubicBezTo>
                    <a:pt x="1861175" y="1616782"/>
                    <a:pt x="1826837" y="1692686"/>
                    <a:pt x="1861751" y="1622854"/>
                  </a:cubicBezTo>
                  <a:cubicBezTo>
                    <a:pt x="1864497" y="1606378"/>
                    <a:pt x="1867627" y="1589962"/>
                    <a:pt x="1869989" y="1573427"/>
                  </a:cubicBezTo>
                  <a:cubicBezTo>
                    <a:pt x="1873643" y="1547849"/>
                    <a:pt x="1877883" y="1494942"/>
                    <a:pt x="1886465" y="1466335"/>
                  </a:cubicBezTo>
                  <a:cubicBezTo>
                    <a:pt x="1890714" y="1452171"/>
                    <a:pt x="1898592" y="1439279"/>
                    <a:pt x="1902941" y="1425146"/>
                  </a:cubicBezTo>
                  <a:cubicBezTo>
                    <a:pt x="1909600" y="1403504"/>
                    <a:pt x="1919416" y="1359243"/>
                    <a:pt x="1919416" y="1359243"/>
                  </a:cubicBezTo>
                  <a:cubicBezTo>
                    <a:pt x="1922162" y="1326292"/>
                    <a:pt x="1924002" y="1293252"/>
                    <a:pt x="1927654" y="1260389"/>
                  </a:cubicBezTo>
                  <a:cubicBezTo>
                    <a:pt x="1930955" y="1230680"/>
                    <a:pt x="1946060" y="1159532"/>
                    <a:pt x="1952368" y="1136822"/>
                  </a:cubicBezTo>
                  <a:cubicBezTo>
                    <a:pt x="1959340" y="1111722"/>
                    <a:pt x="1969236" y="1087522"/>
                    <a:pt x="1977081" y="1062681"/>
                  </a:cubicBezTo>
                  <a:cubicBezTo>
                    <a:pt x="1985714" y="1035343"/>
                    <a:pt x="1990670" y="1006725"/>
                    <a:pt x="2001795" y="980303"/>
                  </a:cubicBezTo>
                  <a:cubicBezTo>
                    <a:pt x="2011618" y="956974"/>
                    <a:pt x="2075409" y="849024"/>
                    <a:pt x="2092411" y="832022"/>
                  </a:cubicBezTo>
                  <a:cubicBezTo>
                    <a:pt x="2125807" y="798624"/>
                    <a:pt x="2111914" y="817728"/>
                    <a:pt x="2133600" y="774357"/>
                  </a:cubicBezTo>
                  <a:cubicBezTo>
                    <a:pt x="2136346" y="760627"/>
                    <a:pt x="2139536" y="746979"/>
                    <a:pt x="2141838" y="733168"/>
                  </a:cubicBezTo>
                  <a:cubicBezTo>
                    <a:pt x="2145030" y="714015"/>
                    <a:pt x="2146268" y="694543"/>
                    <a:pt x="2150076" y="675503"/>
                  </a:cubicBezTo>
                  <a:cubicBezTo>
                    <a:pt x="2151779" y="666988"/>
                    <a:pt x="2155568" y="659027"/>
                    <a:pt x="2158314" y="650789"/>
                  </a:cubicBezTo>
                  <a:cubicBezTo>
                    <a:pt x="2155568" y="590378"/>
                    <a:pt x="2156519" y="529686"/>
                    <a:pt x="2150076" y="469557"/>
                  </a:cubicBezTo>
                  <a:cubicBezTo>
                    <a:pt x="2145931" y="430872"/>
                    <a:pt x="2119451" y="388342"/>
                    <a:pt x="2084173" y="370703"/>
                  </a:cubicBezTo>
                  <a:cubicBezTo>
                    <a:pt x="2056714" y="356973"/>
                    <a:pt x="2030920" y="339222"/>
                    <a:pt x="2001795" y="329514"/>
                  </a:cubicBezTo>
                  <a:cubicBezTo>
                    <a:pt x="1993557" y="326768"/>
                    <a:pt x="1985744" y="321873"/>
                    <a:pt x="1977081" y="321276"/>
                  </a:cubicBezTo>
                  <a:cubicBezTo>
                    <a:pt x="1905803" y="316360"/>
                    <a:pt x="1834292" y="315784"/>
                    <a:pt x="1762897" y="313038"/>
                  </a:cubicBezTo>
                  <a:cubicBezTo>
                    <a:pt x="1749167" y="310292"/>
                    <a:pt x="1735351" y="307948"/>
                    <a:pt x="1721708" y="304800"/>
                  </a:cubicBezTo>
                  <a:cubicBezTo>
                    <a:pt x="1666271" y="292007"/>
                    <a:pt x="1651217" y="287013"/>
                    <a:pt x="1598141" y="271849"/>
                  </a:cubicBezTo>
                  <a:cubicBezTo>
                    <a:pt x="1533324" y="223236"/>
                    <a:pt x="1599515" y="268418"/>
                    <a:pt x="1524000" y="230660"/>
                  </a:cubicBezTo>
                  <a:cubicBezTo>
                    <a:pt x="1443776" y="190548"/>
                    <a:pt x="1515267" y="224110"/>
                    <a:pt x="1458097" y="181233"/>
                  </a:cubicBezTo>
                  <a:cubicBezTo>
                    <a:pt x="1445288" y="171626"/>
                    <a:pt x="1429717" y="166126"/>
                    <a:pt x="1416908" y="156519"/>
                  </a:cubicBezTo>
                  <a:cubicBezTo>
                    <a:pt x="1343249" y="101274"/>
                    <a:pt x="1445428" y="165667"/>
                    <a:pt x="1367481" y="98854"/>
                  </a:cubicBezTo>
                  <a:cubicBezTo>
                    <a:pt x="1354522" y="87746"/>
                    <a:pt x="1326551" y="79719"/>
                    <a:pt x="1309816" y="74141"/>
                  </a:cubicBezTo>
                  <a:cubicBezTo>
                    <a:pt x="1247773" y="32778"/>
                    <a:pt x="1326624" y="81345"/>
                    <a:pt x="1252151" y="49427"/>
                  </a:cubicBezTo>
                  <a:cubicBezTo>
                    <a:pt x="1243051" y="45527"/>
                    <a:pt x="1236538" y="36851"/>
                    <a:pt x="1227438" y="32951"/>
                  </a:cubicBezTo>
                  <a:cubicBezTo>
                    <a:pt x="1206664" y="24048"/>
                    <a:pt x="1172519" y="12357"/>
                    <a:pt x="1161535" y="8238"/>
                  </a:cubicBezTo>
                  <a:close/>
                </a:path>
              </a:pathLst>
            </a:cu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1350"/>
            </a:p>
          </p:txBody>
        </p:sp>
        <p:grpSp>
          <p:nvGrpSpPr>
            <p:cNvPr id="32" name="Group 31"/>
            <p:cNvGrpSpPr/>
            <p:nvPr/>
          </p:nvGrpSpPr>
          <p:grpSpPr>
            <a:xfrm>
              <a:off x="554681" y="1679972"/>
              <a:ext cx="1332411" cy="1036320"/>
              <a:chOff x="797435" y="3117668"/>
              <a:chExt cx="1332411" cy="1036320"/>
            </a:xfrm>
          </p:grpSpPr>
          <p:sp>
            <p:nvSpPr>
              <p:cNvPr id="8" name="Parallelogram 7"/>
              <p:cNvSpPr/>
              <p:nvPr/>
            </p:nvSpPr>
            <p:spPr>
              <a:xfrm>
                <a:off x="797435" y="3117668"/>
                <a:ext cx="1332411" cy="1036320"/>
              </a:xfrm>
              <a:prstGeom prst="parallelogram">
                <a:avLst>
                  <a:gd name="adj" fmla="val 46849"/>
                </a:avLst>
              </a:prstGeom>
              <a:solidFill>
                <a:schemeClr val="accent6">
                  <a:lumMod val="60000"/>
                  <a:lumOff val="4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BE" sz="1350"/>
              </a:p>
            </p:txBody>
          </p:sp>
          <p:cxnSp>
            <p:nvCxnSpPr>
              <p:cNvPr id="16" name="Straight Connector 15"/>
              <p:cNvCxnSpPr>
                <a:stCxn id="8" idx="5"/>
                <a:endCxn id="8" idx="2"/>
              </p:cNvCxnSpPr>
              <p:nvPr/>
            </p:nvCxnSpPr>
            <p:spPr>
              <a:xfrm>
                <a:off x="1040188" y="3635828"/>
                <a:ext cx="846904" cy="0"/>
              </a:xfrm>
              <a:prstGeom prst="line">
                <a:avLst/>
              </a:prstGeom>
              <a:ln w="12700">
                <a:solidFill>
                  <a:schemeClr val="accent6">
                    <a:lumMod val="75000"/>
                  </a:schemeClr>
                </a:solidFill>
              </a:ln>
            </p:spPr>
            <p:style>
              <a:lnRef idx="1">
                <a:schemeClr val="accent6"/>
              </a:lnRef>
              <a:fillRef idx="0">
                <a:schemeClr val="accent6"/>
              </a:fillRef>
              <a:effectRef idx="0">
                <a:schemeClr val="accent6"/>
              </a:effectRef>
              <a:fontRef idx="minor">
                <a:schemeClr val="tx1"/>
              </a:fontRef>
            </p:style>
          </p:cxnSp>
          <p:cxnSp>
            <p:nvCxnSpPr>
              <p:cNvPr id="20" name="Straight Connector 19"/>
              <p:cNvCxnSpPr>
                <a:stCxn id="8" idx="3"/>
                <a:endCxn id="8" idx="1"/>
              </p:cNvCxnSpPr>
              <p:nvPr/>
            </p:nvCxnSpPr>
            <p:spPr>
              <a:xfrm flipV="1">
                <a:off x="1220887" y="3117668"/>
                <a:ext cx="485507" cy="1036320"/>
              </a:xfrm>
              <a:prstGeom prst="line">
                <a:avLst/>
              </a:prstGeom>
              <a:ln w="12700">
                <a:solidFill>
                  <a:schemeClr val="accent6">
                    <a:lumMod val="75000"/>
                  </a:schemeClr>
                </a:solidFill>
              </a:ln>
            </p:spPr>
            <p:style>
              <a:lnRef idx="1">
                <a:schemeClr val="accent6"/>
              </a:lnRef>
              <a:fillRef idx="0">
                <a:schemeClr val="accent6"/>
              </a:fillRef>
              <a:effectRef idx="0">
                <a:schemeClr val="accent6"/>
              </a:effectRef>
              <a:fontRef idx="minor">
                <a:schemeClr val="tx1"/>
              </a:fontRef>
            </p:style>
          </p:cxnSp>
          <p:sp>
            <p:nvSpPr>
              <p:cNvPr id="23" name="TextBox 22"/>
              <p:cNvSpPr txBox="1"/>
              <p:nvPr/>
            </p:nvSpPr>
            <p:spPr>
              <a:xfrm>
                <a:off x="1189539" y="3198911"/>
                <a:ext cx="425757" cy="338555"/>
              </a:xfrm>
              <a:prstGeom prst="rect">
                <a:avLst/>
              </a:prstGeom>
              <a:noFill/>
            </p:spPr>
            <p:txBody>
              <a:bodyPr wrap="none" rtlCol="0">
                <a:spAutoFit/>
              </a:bodyPr>
              <a:lstStyle/>
              <a:p>
                <a:r>
                  <a:rPr lang="en-GB" sz="1050" dirty="0">
                    <a:solidFill>
                      <a:schemeClr val="accent6">
                        <a:lumMod val="75000"/>
                      </a:schemeClr>
                    </a:solidFill>
                  </a:rPr>
                  <a:t>T1</a:t>
                </a:r>
                <a:endParaRPr lang="fr-BE" sz="1050" dirty="0">
                  <a:solidFill>
                    <a:schemeClr val="accent6">
                      <a:lumMod val="75000"/>
                    </a:schemeClr>
                  </a:solidFill>
                </a:endParaRPr>
              </a:p>
            </p:txBody>
          </p:sp>
          <p:sp>
            <p:nvSpPr>
              <p:cNvPr id="24" name="TextBox 23"/>
              <p:cNvSpPr txBox="1"/>
              <p:nvPr/>
            </p:nvSpPr>
            <p:spPr>
              <a:xfrm>
                <a:off x="965587" y="3717071"/>
                <a:ext cx="425757" cy="338555"/>
              </a:xfrm>
              <a:prstGeom prst="rect">
                <a:avLst/>
              </a:prstGeom>
              <a:noFill/>
            </p:spPr>
            <p:txBody>
              <a:bodyPr wrap="none" rtlCol="0">
                <a:spAutoFit/>
              </a:bodyPr>
              <a:lstStyle/>
              <a:p>
                <a:r>
                  <a:rPr lang="en-GB" sz="1050" dirty="0">
                    <a:solidFill>
                      <a:schemeClr val="accent6">
                        <a:lumMod val="75000"/>
                      </a:schemeClr>
                    </a:solidFill>
                  </a:rPr>
                  <a:t>T3</a:t>
                </a:r>
                <a:endParaRPr lang="fr-BE" sz="1050" dirty="0">
                  <a:solidFill>
                    <a:schemeClr val="accent6">
                      <a:lumMod val="75000"/>
                    </a:schemeClr>
                  </a:solidFill>
                </a:endParaRPr>
              </a:p>
            </p:txBody>
          </p:sp>
          <p:sp>
            <p:nvSpPr>
              <p:cNvPr id="25" name="TextBox 24"/>
              <p:cNvSpPr txBox="1"/>
              <p:nvPr/>
            </p:nvSpPr>
            <p:spPr>
              <a:xfrm>
                <a:off x="1348252" y="3726135"/>
                <a:ext cx="425757" cy="338555"/>
              </a:xfrm>
              <a:prstGeom prst="rect">
                <a:avLst/>
              </a:prstGeom>
              <a:noFill/>
            </p:spPr>
            <p:txBody>
              <a:bodyPr wrap="none" rtlCol="0">
                <a:spAutoFit/>
              </a:bodyPr>
              <a:lstStyle/>
              <a:p>
                <a:r>
                  <a:rPr lang="en-GB" sz="1050" dirty="0">
                    <a:solidFill>
                      <a:schemeClr val="accent6">
                        <a:lumMod val="75000"/>
                      </a:schemeClr>
                    </a:solidFill>
                  </a:rPr>
                  <a:t>T4</a:t>
                </a:r>
                <a:endParaRPr lang="fr-BE" sz="1050" dirty="0">
                  <a:solidFill>
                    <a:schemeClr val="accent6">
                      <a:lumMod val="75000"/>
                    </a:schemeClr>
                  </a:solidFill>
                </a:endParaRPr>
              </a:p>
            </p:txBody>
          </p:sp>
          <p:sp>
            <p:nvSpPr>
              <p:cNvPr id="26" name="TextBox 25"/>
              <p:cNvSpPr txBox="1"/>
              <p:nvPr/>
            </p:nvSpPr>
            <p:spPr>
              <a:xfrm>
                <a:off x="1568641" y="3207973"/>
                <a:ext cx="425757" cy="338555"/>
              </a:xfrm>
              <a:prstGeom prst="rect">
                <a:avLst/>
              </a:prstGeom>
              <a:noFill/>
            </p:spPr>
            <p:txBody>
              <a:bodyPr wrap="none" rtlCol="0">
                <a:spAutoFit/>
              </a:bodyPr>
              <a:lstStyle/>
              <a:p>
                <a:r>
                  <a:rPr lang="en-GB" sz="1050" dirty="0">
                    <a:solidFill>
                      <a:schemeClr val="accent6">
                        <a:lumMod val="75000"/>
                      </a:schemeClr>
                    </a:solidFill>
                  </a:rPr>
                  <a:t>T2</a:t>
                </a:r>
                <a:endParaRPr lang="fr-BE" sz="1050" dirty="0">
                  <a:solidFill>
                    <a:schemeClr val="accent6">
                      <a:lumMod val="75000"/>
                    </a:schemeClr>
                  </a:solidFill>
                </a:endParaRPr>
              </a:p>
            </p:txBody>
          </p:sp>
        </p:grpSp>
        <p:grpSp>
          <p:nvGrpSpPr>
            <p:cNvPr id="33" name="Group 32"/>
            <p:cNvGrpSpPr/>
            <p:nvPr/>
          </p:nvGrpSpPr>
          <p:grpSpPr>
            <a:xfrm>
              <a:off x="2993081" y="1176640"/>
              <a:ext cx="2390503" cy="1955856"/>
              <a:chOff x="2969713" y="2198132"/>
              <a:chExt cx="2390503" cy="1955856"/>
            </a:xfrm>
          </p:grpSpPr>
          <p:sp>
            <p:nvSpPr>
              <p:cNvPr id="10" name="Parallelogram 9"/>
              <p:cNvSpPr/>
              <p:nvPr/>
            </p:nvSpPr>
            <p:spPr>
              <a:xfrm>
                <a:off x="2969713" y="2198132"/>
                <a:ext cx="2390503" cy="1955856"/>
              </a:xfrm>
              <a:prstGeom prst="parallelogram">
                <a:avLst>
                  <a:gd name="adj" fmla="val 46849"/>
                </a:avLst>
              </a:prstGeom>
              <a:solidFill>
                <a:schemeClr val="accent6">
                  <a:lumMod val="60000"/>
                  <a:lumOff val="4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BE" sz="1350"/>
              </a:p>
            </p:txBody>
          </p:sp>
          <p:cxnSp>
            <p:nvCxnSpPr>
              <p:cNvPr id="17" name="Straight Connector 16"/>
              <p:cNvCxnSpPr>
                <a:stCxn id="10" idx="5"/>
                <a:endCxn id="10" idx="2"/>
              </p:cNvCxnSpPr>
              <p:nvPr/>
            </p:nvCxnSpPr>
            <p:spPr>
              <a:xfrm>
                <a:off x="3427862" y="3176060"/>
                <a:ext cx="1474204" cy="0"/>
              </a:xfrm>
              <a:prstGeom prst="line">
                <a:avLst/>
              </a:prstGeom>
              <a:ln w="12700">
                <a:solidFill>
                  <a:schemeClr val="accent6">
                    <a:lumMod val="75000"/>
                  </a:schemeClr>
                </a:solidFill>
              </a:ln>
            </p:spPr>
            <p:style>
              <a:lnRef idx="1">
                <a:schemeClr val="accent6"/>
              </a:lnRef>
              <a:fillRef idx="0">
                <a:schemeClr val="accent6"/>
              </a:fillRef>
              <a:effectRef idx="0">
                <a:schemeClr val="accent6"/>
              </a:effectRef>
              <a:fontRef idx="minor">
                <a:schemeClr val="tx1"/>
              </a:fontRef>
            </p:style>
          </p:cxnSp>
          <p:sp>
            <p:nvSpPr>
              <p:cNvPr id="27" name="TextBox 26"/>
              <p:cNvSpPr txBox="1"/>
              <p:nvPr/>
            </p:nvSpPr>
            <p:spPr>
              <a:xfrm>
                <a:off x="3747918" y="3450103"/>
                <a:ext cx="425757" cy="338555"/>
              </a:xfrm>
              <a:prstGeom prst="rect">
                <a:avLst/>
              </a:prstGeom>
              <a:noFill/>
            </p:spPr>
            <p:txBody>
              <a:bodyPr wrap="none" rtlCol="0">
                <a:spAutoFit/>
              </a:bodyPr>
              <a:lstStyle/>
              <a:p>
                <a:r>
                  <a:rPr lang="en-GB" sz="1050" dirty="0">
                    <a:solidFill>
                      <a:schemeClr val="accent6">
                        <a:lumMod val="75000"/>
                      </a:schemeClr>
                    </a:solidFill>
                  </a:rPr>
                  <a:t>T2</a:t>
                </a:r>
                <a:endParaRPr lang="fr-BE" sz="1050" dirty="0">
                  <a:solidFill>
                    <a:schemeClr val="accent6">
                      <a:lumMod val="75000"/>
                    </a:schemeClr>
                  </a:solidFill>
                </a:endParaRPr>
              </a:p>
            </p:txBody>
          </p:sp>
          <p:sp>
            <p:nvSpPr>
              <p:cNvPr id="28" name="TextBox 27"/>
              <p:cNvSpPr txBox="1"/>
              <p:nvPr/>
            </p:nvSpPr>
            <p:spPr>
              <a:xfrm>
                <a:off x="4161814" y="2532687"/>
                <a:ext cx="425757" cy="338555"/>
              </a:xfrm>
              <a:prstGeom prst="rect">
                <a:avLst/>
              </a:prstGeom>
              <a:noFill/>
            </p:spPr>
            <p:txBody>
              <a:bodyPr wrap="none" rtlCol="0">
                <a:spAutoFit/>
              </a:bodyPr>
              <a:lstStyle/>
              <a:p>
                <a:r>
                  <a:rPr lang="en-GB" sz="1050" dirty="0">
                    <a:solidFill>
                      <a:schemeClr val="accent6">
                        <a:lumMod val="75000"/>
                      </a:schemeClr>
                    </a:solidFill>
                  </a:rPr>
                  <a:t>T1</a:t>
                </a:r>
                <a:endParaRPr lang="fr-BE" sz="1050" dirty="0">
                  <a:solidFill>
                    <a:schemeClr val="accent6">
                      <a:lumMod val="75000"/>
                    </a:schemeClr>
                  </a:solidFill>
                </a:endParaRPr>
              </a:p>
            </p:txBody>
          </p:sp>
        </p:grpSp>
        <p:cxnSp>
          <p:nvCxnSpPr>
            <p:cNvPr id="30" name="Straight Arrow Connector 29"/>
            <p:cNvCxnSpPr/>
            <p:nvPr/>
          </p:nvCxnSpPr>
          <p:spPr>
            <a:xfrm>
              <a:off x="1669469" y="2206369"/>
              <a:ext cx="1145060" cy="8237"/>
            </a:xfrm>
            <a:prstGeom prst="straightConnector1">
              <a:avLst/>
            </a:prstGeom>
            <a:ln w="28575">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cxnSpLocks/>
              <a:endCxn id="14" idx="25"/>
            </p:cNvCxnSpPr>
            <p:nvPr/>
          </p:nvCxnSpPr>
          <p:spPr>
            <a:xfrm flipV="1">
              <a:off x="5087268" y="2180148"/>
              <a:ext cx="509179" cy="17984"/>
            </a:xfrm>
            <a:prstGeom prst="straightConnector1">
              <a:avLst/>
            </a:prstGeom>
            <a:ln w="28575">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555316" y="2279375"/>
              <a:ext cx="1556409" cy="338555"/>
            </a:xfrm>
            <a:prstGeom prst="rect">
              <a:avLst/>
            </a:prstGeom>
            <a:noFill/>
          </p:spPr>
          <p:txBody>
            <a:bodyPr wrap="none" rtlCol="0">
              <a:spAutoFit/>
            </a:bodyPr>
            <a:lstStyle/>
            <a:p>
              <a:r>
                <a:rPr lang="en-GB" sz="1050" dirty="0">
                  <a:solidFill>
                    <a:schemeClr val="accent6">
                      <a:lumMod val="50000"/>
                    </a:schemeClr>
                  </a:solidFill>
                </a:rPr>
                <a:t>Promising options</a:t>
              </a:r>
              <a:endParaRPr lang="fr-BE" sz="1050" dirty="0">
                <a:solidFill>
                  <a:schemeClr val="accent6">
                    <a:lumMod val="50000"/>
                  </a:schemeClr>
                </a:solidFill>
              </a:endParaRPr>
            </a:p>
          </p:txBody>
        </p:sp>
        <p:sp>
          <p:nvSpPr>
            <p:cNvPr id="35" name="TextBox 34"/>
            <p:cNvSpPr txBox="1"/>
            <p:nvPr/>
          </p:nvSpPr>
          <p:spPr>
            <a:xfrm>
              <a:off x="4668648" y="2279375"/>
              <a:ext cx="1430307" cy="553997"/>
            </a:xfrm>
            <a:prstGeom prst="rect">
              <a:avLst/>
            </a:prstGeom>
            <a:noFill/>
          </p:spPr>
          <p:txBody>
            <a:bodyPr wrap="none" rtlCol="0">
              <a:spAutoFit/>
            </a:bodyPr>
            <a:lstStyle/>
            <a:p>
              <a:r>
                <a:rPr lang="en-GB" sz="1050" dirty="0">
                  <a:solidFill>
                    <a:schemeClr val="accent6">
                      <a:lumMod val="50000"/>
                    </a:schemeClr>
                  </a:solidFill>
                </a:rPr>
                <a:t>Farmer try-outs </a:t>
              </a:r>
            </a:p>
            <a:p>
              <a:r>
                <a:rPr lang="en-GB" sz="1050" dirty="0">
                  <a:solidFill>
                    <a:schemeClr val="accent6">
                      <a:lumMod val="50000"/>
                    </a:schemeClr>
                  </a:solidFill>
                </a:rPr>
                <a:t>and adaptation</a:t>
              </a:r>
              <a:endParaRPr lang="fr-BE" sz="1050" dirty="0">
                <a:solidFill>
                  <a:schemeClr val="accent6">
                    <a:lumMod val="50000"/>
                  </a:schemeClr>
                </a:solidFill>
              </a:endParaRPr>
            </a:p>
          </p:txBody>
        </p:sp>
        <p:sp>
          <p:nvSpPr>
            <p:cNvPr id="36" name="Rectangle 35"/>
            <p:cNvSpPr/>
            <p:nvPr/>
          </p:nvSpPr>
          <p:spPr>
            <a:xfrm>
              <a:off x="3222314" y="3496257"/>
              <a:ext cx="2058769" cy="910985"/>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50" dirty="0">
                  <a:solidFill>
                    <a:schemeClr val="tx1"/>
                  </a:solidFill>
                </a:rPr>
                <a:t>Objective: Testing promising options on a larger scale</a:t>
              </a:r>
              <a:endParaRPr lang="fr-BE" sz="1050" dirty="0">
                <a:solidFill>
                  <a:schemeClr val="tx1"/>
                </a:solidFill>
              </a:endParaRPr>
            </a:p>
          </p:txBody>
        </p:sp>
        <p:sp>
          <p:nvSpPr>
            <p:cNvPr id="37" name="Rectangle 36"/>
            <p:cNvSpPr/>
            <p:nvPr/>
          </p:nvSpPr>
          <p:spPr>
            <a:xfrm>
              <a:off x="5788810" y="3365320"/>
              <a:ext cx="2058769" cy="910984"/>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50" dirty="0">
                  <a:solidFill>
                    <a:schemeClr val="tx1"/>
                  </a:solidFill>
                </a:rPr>
                <a:t>Objective: Follow up of farmer try-outs and adaptations</a:t>
              </a:r>
              <a:endParaRPr lang="fr-BE" sz="1050" dirty="0">
                <a:solidFill>
                  <a:schemeClr val="tx1"/>
                </a:solidFill>
              </a:endParaRPr>
            </a:p>
          </p:txBody>
        </p:sp>
        <p:sp>
          <p:nvSpPr>
            <p:cNvPr id="38" name="Rectangle 37"/>
            <p:cNvSpPr/>
            <p:nvPr/>
          </p:nvSpPr>
          <p:spPr>
            <a:xfrm>
              <a:off x="745188" y="3496259"/>
              <a:ext cx="2058769" cy="910984"/>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50" dirty="0">
                  <a:solidFill>
                    <a:schemeClr val="tx1"/>
                  </a:solidFill>
                </a:rPr>
                <a:t>Objective: Testing new AEI options based on farmers input </a:t>
              </a:r>
              <a:endParaRPr lang="fr-BE" sz="1050" dirty="0">
                <a:solidFill>
                  <a:schemeClr val="tx1"/>
                </a:solidFill>
              </a:endParaRPr>
            </a:p>
          </p:txBody>
        </p:sp>
        <p:sp>
          <p:nvSpPr>
            <p:cNvPr id="39" name="Rectangle 38"/>
            <p:cNvSpPr/>
            <p:nvPr/>
          </p:nvSpPr>
          <p:spPr>
            <a:xfrm>
              <a:off x="745188" y="4521868"/>
              <a:ext cx="2058769" cy="1755363"/>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450"/>
                </a:spcAft>
              </a:pPr>
              <a:r>
                <a:rPr lang="en-GB" sz="1050" i="1" dirty="0">
                  <a:solidFill>
                    <a:schemeClr val="tx1"/>
                  </a:solidFill>
                </a:rPr>
                <a:t>Design</a:t>
              </a:r>
              <a:r>
                <a:rPr lang="en-GB" sz="1050" dirty="0">
                  <a:solidFill>
                    <a:schemeClr val="tx1"/>
                  </a:solidFill>
                </a:rPr>
                <a:t>: Research based on farmers’ ideas</a:t>
              </a:r>
            </a:p>
            <a:p>
              <a:pPr>
                <a:spcAft>
                  <a:spcPts val="450"/>
                </a:spcAft>
              </a:pPr>
              <a:r>
                <a:rPr lang="en-GB" sz="1050" i="1" dirty="0">
                  <a:solidFill>
                    <a:schemeClr val="tx1"/>
                  </a:solidFill>
                </a:rPr>
                <a:t>Inputs</a:t>
              </a:r>
              <a:r>
                <a:rPr lang="en-GB" sz="1050" dirty="0">
                  <a:solidFill>
                    <a:schemeClr val="tx1"/>
                  </a:solidFill>
                </a:rPr>
                <a:t>: Research provides</a:t>
              </a:r>
            </a:p>
            <a:p>
              <a:pPr>
                <a:spcAft>
                  <a:spcPts val="450"/>
                </a:spcAft>
              </a:pPr>
              <a:r>
                <a:rPr lang="en-GB" sz="1050" i="1" dirty="0">
                  <a:solidFill>
                    <a:schemeClr val="tx1"/>
                  </a:solidFill>
                </a:rPr>
                <a:t>Implementation</a:t>
              </a:r>
              <a:r>
                <a:rPr lang="en-GB" sz="1050" dirty="0">
                  <a:solidFill>
                    <a:schemeClr val="tx1"/>
                  </a:solidFill>
                </a:rPr>
                <a:t>: Farmer</a:t>
              </a:r>
            </a:p>
            <a:p>
              <a:pPr>
                <a:spcAft>
                  <a:spcPts val="450"/>
                </a:spcAft>
              </a:pPr>
              <a:r>
                <a:rPr lang="en-GB" sz="1050" i="1" dirty="0">
                  <a:solidFill>
                    <a:schemeClr val="tx1"/>
                  </a:solidFill>
                </a:rPr>
                <a:t>Analysis</a:t>
              </a:r>
              <a:r>
                <a:rPr lang="en-GB" sz="1050" dirty="0">
                  <a:solidFill>
                    <a:schemeClr val="tx1"/>
                  </a:solidFill>
                </a:rPr>
                <a:t>: Farmer and researchers</a:t>
              </a:r>
              <a:endParaRPr lang="fr-BE" sz="1050" dirty="0">
                <a:solidFill>
                  <a:schemeClr val="tx1"/>
                </a:solidFill>
              </a:endParaRPr>
            </a:p>
          </p:txBody>
        </p:sp>
        <p:sp>
          <p:nvSpPr>
            <p:cNvPr id="44" name="Rectangle 43"/>
            <p:cNvSpPr/>
            <p:nvPr/>
          </p:nvSpPr>
          <p:spPr>
            <a:xfrm>
              <a:off x="3222313" y="4521867"/>
              <a:ext cx="2058769" cy="1755363"/>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450"/>
                </a:spcAft>
              </a:pPr>
              <a:r>
                <a:rPr lang="en-GB" sz="1050" i="1" dirty="0">
                  <a:solidFill>
                    <a:schemeClr val="tx1"/>
                  </a:solidFill>
                </a:rPr>
                <a:t>Design:</a:t>
              </a:r>
              <a:r>
                <a:rPr lang="en-GB" sz="1050" dirty="0">
                  <a:solidFill>
                    <a:schemeClr val="tx1"/>
                  </a:solidFill>
                </a:rPr>
                <a:t> Research </a:t>
              </a:r>
            </a:p>
            <a:p>
              <a:pPr>
                <a:spcAft>
                  <a:spcPts val="450"/>
                </a:spcAft>
              </a:pPr>
              <a:r>
                <a:rPr lang="en-GB" sz="1050" i="1" dirty="0">
                  <a:solidFill>
                    <a:schemeClr val="tx1"/>
                  </a:solidFill>
                </a:rPr>
                <a:t>Inputs</a:t>
              </a:r>
              <a:r>
                <a:rPr lang="en-GB" sz="1050" dirty="0">
                  <a:solidFill>
                    <a:schemeClr val="tx1"/>
                  </a:solidFill>
                </a:rPr>
                <a:t>: Research provides</a:t>
              </a:r>
            </a:p>
            <a:p>
              <a:pPr>
                <a:spcAft>
                  <a:spcPts val="450"/>
                </a:spcAft>
              </a:pPr>
              <a:r>
                <a:rPr lang="en-GB" sz="1050" i="1" dirty="0">
                  <a:solidFill>
                    <a:schemeClr val="tx1"/>
                  </a:solidFill>
                </a:rPr>
                <a:t>Implementation</a:t>
              </a:r>
              <a:r>
                <a:rPr lang="en-GB" sz="1050" dirty="0">
                  <a:solidFill>
                    <a:schemeClr val="tx1"/>
                  </a:solidFill>
                </a:rPr>
                <a:t>: Farmers</a:t>
              </a:r>
            </a:p>
            <a:p>
              <a:pPr>
                <a:spcAft>
                  <a:spcPts val="450"/>
                </a:spcAft>
              </a:pPr>
              <a:r>
                <a:rPr lang="en-GB" sz="1050" i="1" dirty="0">
                  <a:solidFill>
                    <a:schemeClr val="tx1"/>
                  </a:solidFill>
                </a:rPr>
                <a:t>Analysis:</a:t>
              </a:r>
              <a:r>
                <a:rPr lang="en-GB" sz="1050" dirty="0">
                  <a:solidFill>
                    <a:schemeClr val="tx1"/>
                  </a:solidFill>
                </a:rPr>
                <a:t> Farmers and researchers</a:t>
              </a:r>
              <a:endParaRPr lang="fr-BE" sz="1050" dirty="0">
                <a:solidFill>
                  <a:schemeClr val="tx1"/>
                </a:solidFill>
              </a:endParaRPr>
            </a:p>
          </p:txBody>
        </p:sp>
        <p:sp>
          <p:nvSpPr>
            <p:cNvPr id="45" name="Rectangle 44"/>
            <p:cNvSpPr/>
            <p:nvPr/>
          </p:nvSpPr>
          <p:spPr>
            <a:xfrm>
              <a:off x="5788810" y="4390928"/>
              <a:ext cx="2058769" cy="1755363"/>
            </a:xfrm>
            <a:prstGeom prst="rect">
              <a:avLst/>
            </a:prstGeom>
            <a:solidFill>
              <a:schemeClr val="bg1">
                <a:lumMod val="9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450"/>
                </a:spcAft>
              </a:pPr>
              <a:r>
                <a:rPr lang="en-GB" sz="1050" i="1" dirty="0">
                  <a:solidFill>
                    <a:schemeClr val="tx1"/>
                  </a:solidFill>
                </a:rPr>
                <a:t>Design</a:t>
              </a:r>
              <a:r>
                <a:rPr lang="en-GB" sz="1050" dirty="0">
                  <a:solidFill>
                    <a:schemeClr val="tx1"/>
                  </a:solidFill>
                </a:rPr>
                <a:t>: Farmer</a:t>
              </a:r>
            </a:p>
            <a:p>
              <a:pPr>
                <a:spcAft>
                  <a:spcPts val="450"/>
                </a:spcAft>
              </a:pPr>
              <a:r>
                <a:rPr lang="en-GB" sz="1050" i="1" dirty="0">
                  <a:solidFill>
                    <a:schemeClr val="tx1"/>
                  </a:solidFill>
                </a:rPr>
                <a:t>Inputs</a:t>
              </a:r>
              <a:r>
                <a:rPr lang="en-GB" sz="1050" dirty="0">
                  <a:solidFill>
                    <a:schemeClr val="tx1"/>
                  </a:solidFill>
                </a:rPr>
                <a:t>: Farmer</a:t>
              </a:r>
            </a:p>
            <a:p>
              <a:pPr>
                <a:spcAft>
                  <a:spcPts val="450"/>
                </a:spcAft>
              </a:pPr>
              <a:r>
                <a:rPr lang="en-GB" sz="1050" i="1" dirty="0">
                  <a:solidFill>
                    <a:schemeClr val="tx1"/>
                  </a:solidFill>
                </a:rPr>
                <a:t>Implementation</a:t>
              </a:r>
              <a:r>
                <a:rPr lang="en-GB" sz="1050" dirty="0">
                  <a:solidFill>
                    <a:schemeClr val="tx1"/>
                  </a:solidFill>
                </a:rPr>
                <a:t>: Farmer</a:t>
              </a:r>
            </a:p>
            <a:p>
              <a:pPr>
                <a:spcAft>
                  <a:spcPts val="450"/>
                </a:spcAft>
              </a:pPr>
              <a:r>
                <a:rPr lang="en-GB" sz="1050" i="1" dirty="0">
                  <a:solidFill>
                    <a:schemeClr val="tx1"/>
                  </a:solidFill>
                </a:rPr>
                <a:t>Analysis</a:t>
              </a:r>
              <a:r>
                <a:rPr lang="en-GB" sz="1050" dirty="0">
                  <a:solidFill>
                    <a:schemeClr val="tx1"/>
                  </a:solidFill>
                </a:rPr>
                <a:t>: Farmers and researchers</a:t>
              </a:r>
              <a:endParaRPr lang="fr-BE" sz="1050" dirty="0">
                <a:solidFill>
                  <a:schemeClr val="tx1"/>
                </a:solidFill>
              </a:endParaRPr>
            </a:p>
          </p:txBody>
        </p:sp>
        <p:sp>
          <p:nvSpPr>
            <p:cNvPr id="48" name="Rectangle 47"/>
            <p:cNvSpPr/>
            <p:nvPr/>
          </p:nvSpPr>
          <p:spPr>
            <a:xfrm>
              <a:off x="453081" y="471089"/>
              <a:ext cx="7677873" cy="5806141"/>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1350" dirty="0"/>
            </a:p>
          </p:txBody>
        </p:sp>
      </p:grpSp>
      <p:pic>
        <p:nvPicPr>
          <p:cNvPr id="40" name="Picture 3">
            <a:extLst>
              <a:ext uri="{FF2B5EF4-FFF2-40B4-BE49-F238E27FC236}">
                <a16:creationId xmlns:a16="http://schemas.microsoft.com/office/drawing/2014/main" id="{DE560CCD-381D-6044-AFB4-4D5A37605B25}"/>
              </a:ext>
            </a:extLst>
          </p:cNvPr>
          <p:cNvPicPr>
            <a:picLocks noChangeAspect="1"/>
          </p:cNvPicPr>
          <p:nvPr/>
        </p:nvPicPr>
        <p:blipFill>
          <a:blip r:embed="rId2"/>
          <a:stretch>
            <a:fillRect/>
          </a:stretch>
        </p:blipFill>
        <p:spPr>
          <a:xfrm>
            <a:off x="5638800" y="2269791"/>
            <a:ext cx="3432128" cy="3140409"/>
          </a:xfrm>
          <a:prstGeom prst="rect">
            <a:avLst/>
          </a:prstGeom>
        </p:spPr>
      </p:pic>
    </p:spTree>
    <p:extLst>
      <p:ext uri="{BB962C8B-B14F-4D97-AF65-F5344CB8AC3E}">
        <p14:creationId xmlns:p14="http://schemas.microsoft.com/office/powerpoint/2010/main" val="3999608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4130055001"/>
              </p:ext>
            </p:extLst>
          </p:nvPr>
        </p:nvGraphicFramePr>
        <p:xfrm>
          <a:off x="0" y="913352"/>
          <a:ext cx="9110662" cy="5944648"/>
        </p:xfrm>
        <a:graphic>
          <a:graphicData uri="http://schemas.openxmlformats.org/drawingml/2006/table">
            <a:tbl>
              <a:tblPr firstRow="1" bandRow="1">
                <a:tableStyleId>{5C22544A-7EE6-4342-B048-85BDC9FD1C3A}</a:tableStyleId>
              </a:tblPr>
              <a:tblGrid>
                <a:gridCol w="2928427">
                  <a:extLst>
                    <a:ext uri="{9D8B030D-6E8A-4147-A177-3AD203B41FA5}">
                      <a16:colId xmlns:a16="http://schemas.microsoft.com/office/drawing/2014/main" val="646009280"/>
                    </a:ext>
                  </a:extLst>
                </a:gridCol>
                <a:gridCol w="3579189">
                  <a:extLst>
                    <a:ext uri="{9D8B030D-6E8A-4147-A177-3AD203B41FA5}">
                      <a16:colId xmlns:a16="http://schemas.microsoft.com/office/drawing/2014/main" val="100015059"/>
                    </a:ext>
                  </a:extLst>
                </a:gridCol>
                <a:gridCol w="1721983">
                  <a:extLst>
                    <a:ext uri="{9D8B030D-6E8A-4147-A177-3AD203B41FA5}">
                      <a16:colId xmlns:a16="http://schemas.microsoft.com/office/drawing/2014/main" val="1587143714"/>
                    </a:ext>
                  </a:extLst>
                </a:gridCol>
                <a:gridCol w="881063">
                  <a:extLst>
                    <a:ext uri="{9D8B030D-6E8A-4147-A177-3AD203B41FA5}">
                      <a16:colId xmlns:a16="http://schemas.microsoft.com/office/drawing/2014/main" val="119205221"/>
                    </a:ext>
                  </a:extLst>
                </a:gridCol>
              </a:tblGrid>
              <a:tr h="362131">
                <a:tc>
                  <a:txBody>
                    <a:bodyPr/>
                    <a:lstStyle/>
                    <a:p>
                      <a:r>
                        <a:rPr lang="en-US" sz="1500" dirty="0"/>
                        <a:t>Outcome no._ _ _  </a:t>
                      </a:r>
                    </a:p>
                  </a:txBody>
                  <a:tcPr/>
                </a:tc>
                <a:tc>
                  <a:txBody>
                    <a:bodyPr/>
                    <a:lstStyle/>
                    <a:p>
                      <a:r>
                        <a:rPr lang="en-US" sz="1500" dirty="0"/>
                        <a:t>Output no.</a:t>
                      </a:r>
                      <a:r>
                        <a:rPr lang="en-US" sz="1500" baseline="0" dirty="0"/>
                        <a:t> 1.1</a:t>
                      </a:r>
                      <a:endParaRPr lang="en-US" sz="1500" dirty="0"/>
                    </a:p>
                  </a:txBody>
                  <a:tcPr/>
                </a:tc>
                <a:tc gridSpan="2">
                  <a:txBody>
                    <a:bodyPr/>
                    <a:lstStyle/>
                    <a:p>
                      <a:r>
                        <a:rPr lang="en-US" sz="1500" b="1" kern="1200" dirty="0">
                          <a:solidFill>
                            <a:schemeClr val="lt1"/>
                          </a:solidFill>
                          <a:latin typeface="+mn-lt"/>
                          <a:ea typeface="+mn-ea"/>
                          <a:cs typeface="+mn-cs"/>
                        </a:rPr>
                        <a:t>Activity no. MA1132-17</a:t>
                      </a:r>
                      <a:r>
                        <a:rPr lang="fr-ML" sz="1500" b="1" kern="1200" dirty="0">
                          <a:solidFill>
                            <a:schemeClr val="lt1"/>
                          </a:solidFill>
                          <a:latin typeface="+mn-lt"/>
                          <a:ea typeface="+mn-ea"/>
                          <a:cs typeface="+mn-cs"/>
                        </a:rPr>
                        <a:t> </a:t>
                      </a:r>
                      <a:endParaRPr lang="en-US" sz="1500" dirty="0"/>
                    </a:p>
                  </a:txBody>
                  <a:tcPr/>
                </a:tc>
                <a:tc hMerge="1">
                  <a:txBody>
                    <a:bodyPr/>
                    <a:lstStyle/>
                    <a:p>
                      <a:endParaRPr lang="en-US" dirty="0"/>
                    </a:p>
                  </a:txBody>
                  <a:tcPr/>
                </a:tc>
                <a:extLst>
                  <a:ext uri="{0D108BD9-81ED-4DB2-BD59-A6C34878D82A}">
                    <a16:rowId xmlns:a16="http://schemas.microsoft.com/office/drawing/2014/main" val="3505229905"/>
                  </a:ext>
                </a:extLst>
              </a:tr>
              <a:tr h="1041299">
                <a:tc>
                  <a:txBody>
                    <a:bodyPr/>
                    <a:lstStyle/>
                    <a:p>
                      <a:r>
                        <a:rPr lang="en-US" sz="1500" b="1" dirty="0"/>
                        <a:t>Sub-activity title </a:t>
                      </a:r>
                    </a:p>
                  </a:txBody>
                  <a:tcPr/>
                </a:tc>
                <a:tc gridSpan="3">
                  <a:txBody>
                    <a:bodyPr/>
                    <a:lstStyle/>
                    <a:p>
                      <a:r>
                        <a:rPr lang="en-GB" sz="1500" b="0" kern="1200" dirty="0">
                          <a:solidFill>
                            <a:schemeClr val="dk1"/>
                          </a:solidFill>
                          <a:effectLst/>
                          <a:latin typeface="+mn-lt"/>
                          <a:ea typeface="+mn-ea"/>
                          <a:cs typeface="+mn-cs"/>
                        </a:rPr>
                        <a:t>Scaling out climate Information Services (CIS) use through the Participatory Integrated Climate Services for Agriculture (PICSA) approach to developing Climate-Smart Villages (CSV) in the Africa RISING site of </a:t>
                      </a:r>
                      <a:r>
                        <a:rPr lang="en-GB" sz="1500" b="0" kern="1200" dirty="0" err="1">
                          <a:solidFill>
                            <a:schemeClr val="dk1"/>
                          </a:solidFill>
                          <a:effectLst/>
                          <a:latin typeface="+mn-lt"/>
                          <a:ea typeface="+mn-ea"/>
                          <a:cs typeface="+mn-cs"/>
                        </a:rPr>
                        <a:t>Bougouni</a:t>
                      </a:r>
                      <a:r>
                        <a:rPr lang="en-GB" sz="1500" b="0" kern="1200" dirty="0">
                          <a:solidFill>
                            <a:schemeClr val="dk1"/>
                          </a:solidFill>
                          <a:effectLst/>
                          <a:latin typeface="+mn-lt"/>
                          <a:ea typeface="+mn-ea"/>
                          <a:cs typeface="+mn-cs"/>
                        </a:rPr>
                        <a:t>, Mali</a:t>
                      </a:r>
                      <a:r>
                        <a:rPr lang="fr-ML" sz="1500" b="0" dirty="0">
                          <a:effectLst/>
                        </a:rPr>
                        <a:t> </a:t>
                      </a:r>
                      <a:endParaRPr lang="en-US" sz="1500" dirty="0"/>
                    </a:p>
                  </a:txBody>
                  <a:tcPr/>
                </a:tc>
                <a:tc hMerge="1">
                  <a:txBody>
                    <a:bodyPr/>
                    <a:lstStyle/>
                    <a:p>
                      <a:endParaRPr lang="en-US" dirty="0"/>
                    </a:p>
                  </a:txBody>
                  <a:tcPr/>
                </a:tc>
                <a:tc hMerge="1">
                  <a:txBody>
                    <a:bodyPr/>
                    <a:lstStyle/>
                    <a:p>
                      <a:endParaRPr lang="en-US"/>
                    </a:p>
                  </a:txBody>
                  <a:tcPr/>
                </a:tc>
                <a:extLst>
                  <a:ext uri="{0D108BD9-81ED-4DB2-BD59-A6C34878D82A}">
                    <a16:rowId xmlns:a16="http://schemas.microsoft.com/office/drawing/2014/main" val="410160256"/>
                  </a:ext>
                </a:extLst>
              </a:tr>
              <a:tr h="308086">
                <a:tc>
                  <a:txBody>
                    <a:bodyPr/>
                    <a:lstStyle/>
                    <a:p>
                      <a:r>
                        <a:rPr lang="en-US" sz="1500" b="1" dirty="0"/>
                        <a:t>Location/sites for sub-activity</a:t>
                      </a:r>
                    </a:p>
                  </a:txBody>
                  <a:tcPr/>
                </a:tc>
                <a:tc gridSpan="3">
                  <a:txBody>
                    <a:bodyPr/>
                    <a:lstStyle/>
                    <a:p>
                      <a:r>
                        <a:rPr lang="en-US" sz="1500"/>
                        <a:t>Bougouni</a:t>
                      </a:r>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712296291"/>
                  </a:ext>
                </a:extLst>
              </a:tr>
              <a:tr h="562865">
                <a:tc>
                  <a:txBody>
                    <a:bodyPr/>
                    <a:lstStyle/>
                    <a:p>
                      <a:r>
                        <a:rPr lang="en-US" sz="1500" b="1" dirty="0"/>
                        <a:t>Implementation timeframe (start/end date)</a:t>
                      </a:r>
                    </a:p>
                  </a:txBody>
                  <a:tcPr/>
                </a:tc>
                <a:tc gridSpan="3">
                  <a:txBody>
                    <a:bodyPr/>
                    <a:lstStyle/>
                    <a:p>
                      <a:r>
                        <a:rPr lang="en-US" sz="1500"/>
                        <a:t>March – December 2017</a:t>
                      </a:r>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232465395"/>
                  </a:ext>
                </a:extLst>
              </a:tr>
              <a:tr h="1041299">
                <a:tc>
                  <a:txBody>
                    <a:bodyPr/>
                    <a:lstStyle/>
                    <a:p>
                      <a:r>
                        <a:rPr lang="en-US" sz="1500" b="1" dirty="0"/>
                        <a:t>Deliverables achieved</a:t>
                      </a:r>
                    </a:p>
                  </a:txBody>
                  <a:tcPr/>
                </a:tc>
                <a:tc gridSpan="2">
                  <a:txBody>
                    <a:bodyPr/>
                    <a:lstStyle/>
                    <a:p>
                      <a:pPr marL="228600" indent="-228600">
                        <a:buFont typeface="+mj-lt"/>
                        <a:buAutoNum type="arabicPeriod"/>
                      </a:pPr>
                      <a:r>
                        <a:rPr lang="en-US" sz="1500" dirty="0"/>
                        <a:t>report</a:t>
                      </a:r>
                    </a:p>
                    <a:p>
                      <a:pPr marL="228600" indent="-228600">
                        <a:buFont typeface="+mj-lt"/>
                        <a:buAutoNum type="arabicPeriod"/>
                      </a:pPr>
                      <a:r>
                        <a:rPr lang="en-US" sz="1500" dirty="0"/>
                        <a:t>Blog:</a:t>
                      </a:r>
                      <a:r>
                        <a:rPr lang="en-GB" sz="1500" kern="1200" dirty="0">
                          <a:solidFill>
                            <a:schemeClr val="dk1"/>
                          </a:solidFill>
                          <a:latin typeface="+mn-lt"/>
                          <a:ea typeface="+mn-ea"/>
                          <a:cs typeface="+mn-cs"/>
                          <a:hlinkClick r:id="rId2"/>
                        </a:rPr>
                        <a:t>https://ccafs.cgiar.org/es/blog/empowering-farmers-climate-information-agricultural-decision-making-rural-mali#.Wtiawi7FKpo</a:t>
                      </a:r>
                      <a:r>
                        <a:rPr lang="fr-ML" sz="1500" kern="1200" dirty="0">
                          <a:solidFill>
                            <a:schemeClr val="dk1"/>
                          </a:solidFill>
                          <a:latin typeface="+mn-lt"/>
                          <a:ea typeface="+mn-ea"/>
                          <a:cs typeface="+mn-cs"/>
                        </a:rPr>
                        <a:t> </a:t>
                      </a:r>
                      <a:endParaRPr lang="en-US" sz="1500" dirty="0"/>
                    </a:p>
                  </a:txBody>
                  <a:tcPr/>
                </a:tc>
                <a:tc hMerge="1">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tc>
                  <a:txBody>
                    <a:bodyPr/>
                    <a:lstStyle/>
                    <a:p>
                      <a:pPr marL="228600" indent="-228600">
                        <a:buFont typeface="+mj-lt"/>
                        <a:buAutoNum type="arabicPeriod" startAt="4"/>
                      </a:pPr>
                      <a:r>
                        <a:rPr lang="en-US" sz="1500"/>
                        <a:t>_ _ _</a:t>
                      </a:r>
                    </a:p>
                    <a:p>
                      <a:pPr marL="228600" indent="-228600">
                        <a:buFont typeface="+mj-lt"/>
                        <a:buAutoNum type="arabicPeriod" startAt="4"/>
                      </a:pPr>
                      <a:r>
                        <a:rPr lang="en-US" sz="1500"/>
                        <a:t>_ _ _</a:t>
                      </a:r>
                    </a:p>
                    <a:p>
                      <a:pPr marL="228600" indent="-228600">
                        <a:buFont typeface="+mj-lt"/>
                        <a:buAutoNum type="arabicPeriod" startAt="4"/>
                      </a:pPr>
                      <a:r>
                        <a:rPr lang="en-US" sz="1500"/>
                        <a:t>_ _ _</a:t>
                      </a:r>
                      <a:endParaRPr lang="en-US" sz="1500" dirty="0"/>
                    </a:p>
                  </a:txBody>
                  <a:tcPr/>
                </a:tc>
                <a:extLst>
                  <a:ext uri="{0D108BD9-81ED-4DB2-BD59-A6C34878D82A}">
                    <a16:rowId xmlns:a16="http://schemas.microsoft.com/office/drawing/2014/main" val="3087860269"/>
                  </a:ext>
                </a:extLst>
              </a:tr>
              <a:tr h="748209">
                <a:tc>
                  <a:txBody>
                    <a:bodyPr/>
                    <a:lstStyle/>
                    <a:p>
                      <a:r>
                        <a:rPr lang="en-US" sz="1500" b="1" dirty="0"/>
                        <a:t>S.I. domain and indicators for which data was collected – indicate metric and scale</a:t>
                      </a:r>
                    </a:p>
                  </a:txBody>
                  <a:tcPr/>
                </a:tc>
                <a:tc gridSpan="2">
                  <a:txBody>
                    <a:bodyPr/>
                    <a:lstStyle/>
                    <a:p>
                      <a:pPr marL="228600" indent="-228600">
                        <a:buFont typeface="+mj-lt"/>
                        <a:buAutoNum type="arabicPeriod"/>
                      </a:pPr>
                      <a:r>
                        <a:rPr lang="en-US" sz="1500" dirty="0"/>
                        <a:t>Productivity:</a:t>
                      </a:r>
                      <a:r>
                        <a:rPr lang="en-US" sz="1500" baseline="0" dirty="0"/>
                        <a:t> crop and animal productivity at household level</a:t>
                      </a:r>
                      <a:endParaRPr lang="en-GB" sz="1500" kern="1200" dirty="0">
                        <a:solidFill>
                          <a:schemeClr val="dk1"/>
                        </a:solidFill>
                        <a:effectLst/>
                        <a:latin typeface="+mn-lt"/>
                        <a:ea typeface="+mn-ea"/>
                        <a:cs typeface="+mn-cs"/>
                      </a:endParaRPr>
                    </a:p>
                    <a:p>
                      <a:pPr marL="228600" indent="-228600">
                        <a:buFont typeface="+mj-lt"/>
                        <a:buAutoNum type="arabicPeriod"/>
                      </a:pPr>
                      <a:r>
                        <a:rPr lang="en-US" sz="1500" dirty="0"/>
                        <a:t>Economic: </a:t>
                      </a:r>
                      <a:r>
                        <a:rPr lang="en-US" sz="1500" kern="1200" dirty="0">
                          <a:solidFill>
                            <a:schemeClr val="dk1"/>
                          </a:solidFill>
                          <a:latin typeface="+mn-lt"/>
                          <a:ea typeface="+mn-ea"/>
                          <a:cs typeface="+mn-cs"/>
                        </a:rPr>
                        <a:t>Profitability, income diversification</a:t>
                      </a:r>
                      <a:endParaRPr lang="en-US" sz="1500" dirty="0"/>
                    </a:p>
                  </a:txBody>
                  <a:tcPr/>
                </a:tc>
                <a:tc hMerge="1">
                  <a:txBody>
                    <a:bodyPr/>
                    <a:lstStyle/>
                    <a:p>
                      <a:pPr marL="228600" indent="-228600">
                        <a:buFont typeface="+mj-lt"/>
                        <a:buAutoNum type="arabicPeriod" startAt="4"/>
                      </a:pPr>
                      <a:endParaRPr lang="en-US" sz="1200" dirty="0"/>
                    </a:p>
                  </a:txBody>
                  <a:tcPr/>
                </a:tc>
                <a:tc>
                  <a:txBody>
                    <a:bodyPr/>
                    <a:lstStyle/>
                    <a:p>
                      <a:pPr marL="228600" indent="-228600">
                        <a:buFont typeface="+mj-lt"/>
                        <a:buAutoNum type="arabicPeriod" startAt="4"/>
                      </a:pPr>
                      <a:endParaRPr lang="en-US" sz="1500" dirty="0"/>
                    </a:p>
                  </a:txBody>
                  <a:tcPr/>
                </a:tc>
                <a:extLst>
                  <a:ext uri="{0D108BD9-81ED-4DB2-BD59-A6C34878D82A}">
                    <a16:rowId xmlns:a16="http://schemas.microsoft.com/office/drawing/2014/main" val="2109533273"/>
                  </a:ext>
                </a:extLst>
              </a:tr>
              <a:tr h="308086">
                <a:tc>
                  <a:txBody>
                    <a:bodyPr/>
                    <a:lstStyle/>
                    <a:p>
                      <a:r>
                        <a:rPr lang="en-US" sz="1500" b="1" dirty="0"/>
                        <a:t>Research team involved</a:t>
                      </a:r>
                    </a:p>
                  </a:txBody>
                  <a:tcPr/>
                </a:tc>
                <a:tc gridSpan="2">
                  <a:txBody>
                    <a:bodyPr/>
                    <a:lstStyle/>
                    <a:p>
                      <a:pPr marL="228600" indent="-228600">
                        <a:buFont typeface="+mj-lt"/>
                        <a:buAutoNum type="arabicPeriod"/>
                      </a:pPr>
                      <a:r>
                        <a:rPr lang="en-US" sz="1500" baseline="0" dirty="0"/>
                        <a:t>CCAFS, ICRISAT</a:t>
                      </a:r>
                      <a:endParaRPr lang="en-US" sz="1500" dirty="0"/>
                    </a:p>
                  </a:txBody>
                  <a:tcPr/>
                </a:tc>
                <a:tc hMerge="1">
                  <a:txBody>
                    <a:bodyPr/>
                    <a:lstStyle/>
                    <a:p>
                      <a:pPr marL="228600" indent="-228600">
                        <a:buFont typeface="+mj-lt"/>
                        <a:buAutoNum type="arabicPeriod" startAt="4"/>
                      </a:pPr>
                      <a:r>
                        <a:rPr lang="en-US" sz="1200" dirty="0"/>
                        <a:t>_ _ </a:t>
                      </a:r>
                    </a:p>
                  </a:txBody>
                  <a:tcPr/>
                </a:tc>
                <a:tc>
                  <a:txBody>
                    <a:bodyPr/>
                    <a:lstStyle/>
                    <a:p>
                      <a:pPr marL="228600" indent="-228600">
                        <a:buFont typeface="+mj-lt"/>
                        <a:buAutoNum type="arabicPeriod" startAt="4"/>
                      </a:pPr>
                      <a:endParaRPr lang="en-US" sz="1500" dirty="0"/>
                    </a:p>
                  </a:txBody>
                  <a:tcPr/>
                </a:tc>
                <a:extLst>
                  <a:ext uri="{0D108BD9-81ED-4DB2-BD59-A6C34878D82A}">
                    <a16:rowId xmlns:a16="http://schemas.microsoft.com/office/drawing/2014/main" val="1252771777"/>
                  </a:ext>
                </a:extLst>
              </a:tr>
              <a:tr h="15197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dirty="0"/>
                        <a:t>Farming systems research perspective (how this work links with other sub-activities)</a:t>
                      </a:r>
                    </a:p>
                  </a:txBody>
                  <a:tcPr/>
                </a:tc>
                <a:tc gridSpan="2">
                  <a:txBody>
                    <a:bodyPr/>
                    <a:lstStyle/>
                    <a:p>
                      <a:r>
                        <a:rPr lang="en-US" sz="1500" kern="1200" dirty="0">
                          <a:solidFill>
                            <a:schemeClr val="dk1"/>
                          </a:solidFill>
                          <a:latin typeface="+mn-lt"/>
                          <a:ea typeface="+mn-ea"/>
                          <a:cs typeface="+mn-cs"/>
                        </a:rPr>
                        <a:t>PICSA approach is an entry point for farmers to mainstream CI into their activities. Technologies and practices developed through other activities of AR should be seen as options for decision-making. Sub-activities MA1113-17 and MA1115-17 can provide technologies for farmer’s decision-making.</a:t>
                      </a:r>
                      <a:r>
                        <a:rPr lang="fr-ML" sz="1500" kern="1200" dirty="0">
                          <a:solidFill>
                            <a:schemeClr val="dk1"/>
                          </a:solidFill>
                          <a:latin typeface="+mn-lt"/>
                          <a:ea typeface="+mn-ea"/>
                          <a:cs typeface="+mn-cs"/>
                        </a:rPr>
                        <a:t> </a:t>
                      </a:r>
                      <a:endParaRPr lang="en-US" sz="1500" kern="1200" dirty="0">
                        <a:solidFill>
                          <a:schemeClr val="dk1"/>
                        </a:solidFill>
                        <a:latin typeface="+mn-lt"/>
                        <a:ea typeface="+mn-ea"/>
                        <a:cs typeface="+mn-cs"/>
                      </a:endParaRPr>
                    </a:p>
                  </a:txBody>
                  <a:tcPr/>
                </a:tc>
                <a:tc hMerge="1">
                  <a:txBody>
                    <a:bodyPr/>
                    <a:lstStyle/>
                    <a:p>
                      <a:pPr marL="228600" indent="-228600">
                        <a:buFont typeface="+mj-lt"/>
                        <a:buAutoNum type="arabicPeriod" startAt="4"/>
                      </a:pPr>
                      <a:endParaRPr lang="en-US" sz="1200" dirty="0"/>
                    </a:p>
                  </a:txBody>
                  <a:tcPr/>
                </a:tc>
                <a:tc>
                  <a:txBody>
                    <a:bodyPr/>
                    <a:lstStyle/>
                    <a:p>
                      <a:pPr marL="228600" indent="-228600">
                        <a:buFont typeface="+mj-lt"/>
                        <a:buAutoNum type="arabicPeriod" startAt="4"/>
                      </a:pPr>
                      <a:endParaRPr lang="en-US" sz="15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240024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56F8A5E-F506-F843-886B-6615987AFE09}"/>
              </a:ext>
            </a:extLst>
          </p:cNvPr>
          <p:cNvSpPr/>
          <p:nvPr/>
        </p:nvSpPr>
        <p:spPr>
          <a:xfrm>
            <a:off x="4460875" y="1098482"/>
            <a:ext cx="4267200" cy="461665"/>
          </a:xfrm>
          <a:prstGeom prst="rect">
            <a:avLst/>
          </a:prstGeom>
        </p:spPr>
        <p:txBody>
          <a:bodyPr wrap="square">
            <a:spAutoFit/>
          </a:bodyPr>
          <a:lstStyle/>
          <a:p>
            <a:r>
              <a:rPr lang="en-GB" sz="2400" b="1" dirty="0"/>
              <a:t>Capacity building of 200 farmers</a:t>
            </a:r>
            <a:endParaRPr lang="en-GB" sz="2400" b="1" dirty="0">
              <a:solidFill>
                <a:srgbClr val="000000"/>
              </a:solidFill>
              <a:latin typeface="Calibri" panose="020F0502020204030204" pitchFamily="34" charset="0"/>
              <a:ea typeface="Times New Roman" panose="02020603050405020304" pitchFamily="18" charset="0"/>
            </a:endParaRPr>
          </a:p>
        </p:txBody>
      </p:sp>
      <p:sp>
        <p:nvSpPr>
          <p:cNvPr id="5" name="Rectangle 4">
            <a:extLst>
              <a:ext uri="{FF2B5EF4-FFF2-40B4-BE49-F238E27FC236}">
                <a16:creationId xmlns:a16="http://schemas.microsoft.com/office/drawing/2014/main" id="{6607CCD9-153E-5B4D-BFD1-C1B17C47234E}"/>
              </a:ext>
            </a:extLst>
          </p:cNvPr>
          <p:cNvSpPr/>
          <p:nvPr/>
        </p:nvSpPr>
        <p:spPr>
          <a:xfrm>
            <a:off x="4419600" y="2250031"/>
            <a:ext cx="4349750" cy="369332"/>
          </a:xfrm>
          <a:prstGeom prst="rect">
            <a:avLst/>
          </a:prstGeom>
        </p:spPr>
        <p:txBody>
          <a:bodyPr wrap="square">
            <a:spAutoFit/>
          </a:bodyPr>
          <a:lstStyle/>
          <a:p>
            <a:r>
              <a:rPr lang="en-GB" b="1" dirty="0">
                <a:solidFill>
                  <a:srgbClr val="000000"/>
                </a:solidFill>
                <a:latin typeface="Calibri" panose="020F0502020204030204" pitchFamily="34" charset="0"/>
                <a:ea typeface="Times New Roman" panose="02020603050405020304" pitchFamily="18" charset="0"/>
              </a:rPr>
              <a:t>To reach about 1000 farmers with PICSA</a:t>
            </a:r>
          </a:p>
        </p:txBody>
      </p:sp>
      <p:sp>
        <p:nvSpPr>
          <p:cNvPr id="6" name="Rectangle 5">
            <a:extLst>
              <a:ext uri="{FF2B5EF4-FFF2-40B4-BE49-F238E27FC236}">
                <a16:creationId xmlns:a16="http://schemas.microsoft.com/office/drawing/2014/main" id="{33800A2B-147F-554C-ADE5-3DF3806924C8}"/>
              </a:ext>
            </a:extLst>
          </p:cNvPr>
          <p:cNvSpPr/>
          <p:nvPr/>
        </p:nvSpPr>
        <p:spPr>
          <a:xfrm>
            <a:off x="4654551" y="2793530"/>
            <a:ext cx="4343400" cy="3416320"/>
          </a:xfrm>
          <a:prstGeom prst="rect">
            <a:avLst/>
          </a:prstGeom>
        </p:spPr>
        <p:txBody>
          <a:bodyPr wrap="square">
            <a:spAutoFit/>
          </a:bodyPr>
          <a:lstStyle/>
          <a:p>
            <a:pPr marL="400050" indent="-400050">
              <a:buAutoNum type="romanLcParenBoth"/>
            </a:pPr>
            <a:r>
              <a:rPr lang="en-GB" b="1" dirty="0">
                <a:solidFill>
                  <a:srgbClr val="000000"/>
                </a:solidFill>
                <a:latin typeface="Calibri" panose="020F0502020204030204" pitchFamily="34" charset="0"/>
                <a:ea typeface="Times New Roman" panose="02020603050405020304" pitchFamily="18" charset="0"/>
              </a:rPr>
              <a:t>To plan their agricultural activities using the tools provided; </a:t>
            </a:r>
          </a:p>
          <a:p>
            <a:pPr marL="400050" indent="-400050">
              <a:buAutoNum type="romanLcParenBoth"/>
            </a:pPr>
            <a:endParaRPr lang="en-GB" b="1" dirty="0">
              <a:solidFill>
                <a:srgbClr val="000000"/>
              </a:solidFill>
              <a:latin typeface="Calibri" panose="020F0502020204030204" pitchFamily="34" charset="0"/>
              <a:ea typeface="Times New Roman" panose="02020603050405020304" pitchFamily="18" charset="0"/>
            </a:endParaRPr>
          </a:p>
          <a:p>
            <a:pPr marL="400050" indent="-400050">
              <a:buFontTx/>
              <a:buAutoNum type="romanLcParenBoth"/>
            </a:pPr>
            <a:r>
              <a:rPr lang="en-GB" b="1" dirty="0">
                <a:solidFill>
                  <a:srgbClr val="000000"/>
                </a:solidFill>
                <a:latin typeface="Calibri" panose="020F0502020204030204" pitchFamily="34" charset="0"/>
                <a:ea typeface="Times New Roman" panose="02020603050405020304" pitchFamily="18" charset="0"/>
              </a:rPr>
              <a:t>To sow on time due to the climate forecast received and therefore to avoid risk of early end of the rains; </a:t>
            </a:r>
          </a:p>
          <a:p>
            <a:pPr marL="400050" indent="-400050">
              <a:buFontTx/>
              <a:buAutoNum type="romanLcParenBoth"/>
            </a:pPr>
            <a:endParaRPr lang="en-GB" b="1" dirty="0">
              <a:solidFill>
                <a:srgbClr val="000000"/>
              </a:solidFill>
              <a:latin typeface="Calibri" panose="020F0502020204030204" pitchFamily="34" charset="0"/>
              <a:ea typeface="Times New Roman" panose="02020603050405020304" pitchFamily="18" charset="0"/>
            </a:endParaRPr>
          </a:p>
          <a:p>
            <a:pPr marL="400050" indent="-400050">
              <a:buFontTx/>
              <a:buAutoNum type="romanLcParenBoth"/>
            </a:pPr>
            <a:r>
              <a:rPr lang="en-GB" b="1" dirty="0">
                <a:solidFill>
                  <a:srgbClr val="000000"/>
                </a:solidFill>
                <a:latin typeface="Calibri" panose="020F0502020204030204" pitchFamily="34" charset="0"/>
                <a:ea typeface="Times New Roman" panose="02020603050405020304" pitchFamily="18" charset="0"/>
              </a:rPr>
              <a:t>To decide on the right crop variety suitable for the forecasted season; </a:t>
            </a:r>
          </a:p>
          <a:p>
            <a:pPr marL="400050" indent="-400050">
              <a:buFontTx/>
              <a:buAutoNum type="romanLcParenBoth"/>
            </a:pPr>
            <a:endParaRPr lang="en-GB" b="1" dirty="0">
              <a:solidFill>
                <a:srgbClr val="000000"/>
              </a:solidFill>
              <a:latin typeface="Calibri" panose="020F0502020204030204" pitchFamily="34" charset="0"/>
              <a:ea typeface="Times New Roman" panose="02020603050405020304" pitchFamily="18" charset="0"/>
            </a:endParaRPr>
          </a:p>
          <a:p>
            <a:pPr marL="400050" indent="-400050">
              <a:buFontTx/>
              <a:buAutoNum type="romanLcParenBoth"/>
            </a:pPr>
            <a:r>
              <a:rPr lang="en-GB" b="1" dirty="0">
                <a:solidFill>
                  <a:srgbClr val="000000"/>
                </a:solidFill>
                <a:latin typeface="Calibri" panose="020F0502020204030204" pitchFamily="34" charset="0"/>
                <a:ea typeface="Times New Roman" panose="02020603050405020304" pitchFamily="18" charset="0"/>
              </a:rPr>
              <a:t>To understand that the annual rainfall instead varies rather than decrease.</a:t>
            </a:r>
            <a:r>
              <a:rPr lang="en-GB" b="1" dirty="0">
                <a:latin typeface="Calibri" panose="020F0502020204030204" pitchFamily="34" charset="0"/>
                <a:ea typeface="Times New Roman" panose="02020603050405020304" pitchFamily="18" charset="0"/>
              </a:rPr>
              <a:t> </a:t>
            </a:r>
            <a:endParaRPr lang="en-GB" b="1" dirty="0">
              <a:solidFill>
                <a:srgbClr val="000000"/>
              </a:solidFill>
              <a:latin typeface="Calibri" panose="020F0502020204030204" pitchFamily="34" charset="0"/>
              <a:ea typeface="Times New Roman" panose="02020603050405020304" pitchFamily="18" charset="0"/>
            </a:endParaRPr>
          </a:p>
        </p:txBody>
      </p:sp>
      <p:pic>
        <p:nvPicPr>
          <p:cNvPr id="7" name="Image 6">
            <a:extLst>
              <a:ext uri="{FF2B5EF4-FFF2-40B4-BE49-F238E27FC236}">
                <a16:creationId xmlns:a16="http://schemas.microsoft.com/office/drawing/2014/main" id="{E8E293EF-FEC4-6A45-B8C9-535B0F70D34B}"/>
              </a:ext>
            </a:extLst>
          </p:cNvPr>
          <p:cNvPicPr>
            <a:picLocks noChangeAspect="1"/>
          </p:cNvPicPr>
          <p:nvPr/>
        </p:nvPicPr>
        <p:blipFill>
          <a:blip r:embed="rId2"/>
          <a:stretch>
            <a:fillRect/>
          </a:stretch>
        </p:blipFill>
        <p:spPr>
          <a:xfrm>
            <a:off x="-76200" y="783202"/>
            <a:ext cx="4565650" cy="6074798"/>
          </a:xfrm>
          <a:prstGeom prst="rect">
            <a:avLst/>
          </a:prstGeom>
        </p:spPr>
      </p:pic>
    </p:spTree>
    <p:extLst>
      <p:ext uri="{BB962C8B-B14F-4D97-AF65-F5344CB8AC3E}">
        <p14:creationId xmlns:p14="http://schemas.microsoft.com/office/powerpoint/2010/main" val="730297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770502267"/>
              </p:ext>
            </p:extLst>
          </p:nvPr>
        </p:nvGraphicFramePr>
        <p:xfrm>
          <a:off x="381000" y="1371079"/>
          <a:ext cx="8305801" cy="537674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646009280"/>
                    </a:ext>
                  </a:extLst>
                </a:gridCol>
                <a:gridCol w="2895600">
                  <a:extLst>
                    <a:ext uri="{9D8B030D-6E8A-4147-A177-3AD203B41FA5}">
                      <a16:colId xmlns:a16="http://schemas.microsoft.com/office/drawing/2014/main" val="1650091306"/>
                    </a:ext>
                  </a:extLst>
                </a:gridCol>
                <a:gridCol w="762000">
                  <a:extLst>
                    <a:ext uri="{9D8B030D-6E8A-4147-A177-3AD203B41FA5}">
                      <a16:colId xmlns:a16="http://schemas.microsoft.com/office/drawing/2014/main" val="1587143714"/>
                    </a:ext>
                  </a:extLst>
                </a:gridCol>
                <a:gridCol w="1600201">
                  <a:extLst>
                    <a:ext uri="{9D8B030D-6E8A-4147-A177-3AD203B41FA5}">
                      <a16:colId xmlns:a16="http://schemas.microsoft.com/office/drawing/2014/main" val="2615511640"/>
                    </a:ext>
                  </a:extLst>
                </a:gridCol>
              </a:tblGrid>
              <a:tr h="438980">
                <a:tc>
                  <a:txBody>
                    <a:bodyPr/>
                    <a:lstStyle/>
                    <a:p>
                      <a:r>
                        <a:rPr lang="en-US" sz="1700" dirty="0"/>
                        <a:t>Outcome no._3</a:t>
                      </a:r>
                    </a:p>
                  </a:txBody>
                  <a:tcPr/>
                </a:tc>
                <a:tc>
                  <a:txBody>
                    <a:bodyPr/>
                    <a:lstStyle/>
                    <a:p>
                      <a:r>
                        <a:rPr lang="en-US" sz="1700" dirty="0"/>
                        <a:t>Output no.</a:t>
                      </a:r>
                      <a:r>
                        <a:rPr lang="en-US" sz="1700" baseline="0" dirty="0"/>
                        <a:t> 3.2</a:t>
                      </a:r>
                      <a:endParaRPr lang="en-US" dirty="0"/>
                    </a:p>
                  </a:txBody>
                  <a:tcPr/>
                </a:tc>
                <a:tc gridSpan="2">
                  <a:txBody>
                    <a:bodyPr/>
                    <a:lstStyle/>
                    <a:p>
                      <a:r>
                        <a:rPr lang="en-US" sz="1700" dirty="0"/>
                        <a:t>Activity no.</a:t>
                      </a:r>
                      <a:r>
                        <a:rPr lang="en-US" sz="1700" b="1" kern="1200" dirty="0">
                          <a:solidFill>
                            <a:schemeClr val="lt1"/>
                          </a:solidFill>
                          <a:effectLst/>
                          <a:latin typeface="+mn-lt"/>
                          <a:ea typeface="+mn-ea"/>
                          <a:cs typeface="+mn-cs"/>
                        </a:rPr>
                        <a:t> </a:t>
                      </a:r>
                      <a:r>
                        <a:rPr lang="en-GB" sz="1700" b="1" dirty="0">
                          <a:solidFill>
                            <a:schemeClr val="tx1"/>
                          </a:solidFill>
                        </a:rPr>
                        <a:t>MA3111-17</a:t>
                      </a:r>
                      <a:endParaRPr lang="en-US" dirty="0"/>
                    </a:p>
                  </a:txBody>
                  <a:tcPr/>
                </a:tc>
                <a:tc hMerge="1">
                  <a:txBody>
                    <a:bodyPr/>
                    <a:lstStyle/>
                    <a:p>
                      <a:endParaRPr lang="en-US" dirty="0"/>
                    </a:p>
                  </a:txBody>
                  <a:tcPr/>
                </a:tc>
                <a:extLst>
                  <a:ext uri="{0D108BD9-81ED-4DB2-BD59-A6C34878D82A}">
                    <a16:rowId xmlns:a16="http://schemas.microsoft.com/office/drawing/2014/main" val="3505229905"/>
                  </a:ext>
                </a:extLst>
              </a:tr>
              <a:tr h="438980">
                <a:tc>
                  <a:txBody>
                    <a:bodyPr/>
                    <a:lstStyle/>
                    <a:p>
                      <a:r>
                        <a:rPr lang="en-US" sz="1700" b="1" dirty="0"/>
                        <a:t>Sub-activity title </a:t>
                      </a:r>
                    </a:p>
                  </a:txBody>
                  <a:tcPr/>
                </a:tc>
                <a:tc gridSpan="3">
                  <a:txBody>
                    <a:bodyPr/>
                    <a:lstStyle/>
                    <a:p>
                      <a:r>
                        <a:rPr lang="en-US" sz="1800" kern="1200" dirty="0">
                          <a:solidFill>
                            <a:schemeClr val="dk1"/>
                          </a:solidFill>
                          <a:effectLst/>
                          <a:latin typeface="+mn-lt"/>
                          <a:ea typeface="+mn-ea"/>
                          <a:cs typeface="+mn-cs"/>
                        </a:rPr>
                        <a:t>Literature review of existing policies and institutional arrangements affecting access to production assets and markets</a:t>
                      </a:r>
                      <a:r>
                        <a:rPr lang="fr-ML" sz="1600" dirty="0">
                          <a:effectLst/>
                        </a:rPr>
                        <a:t> </a:t>
                      </a:r>
                      <a:endParaRPr lang="en-US" sz="1700" dirty="0"/>
                    </a:p>
                  </a:txBody>
                  <a:tcPr/>
                </a:tc>
                <a:tc hMerge="1">
                  <a:txBody>
                    <a:bodyPr/>
                    <a:lstStyle/>
                    <a:p>
                      <a:endParaRPr lang="en-US" dirty="0"/>
                    </a:p>
                  </a:txBody>
                  <a:tcPr/>
                </a:tc>
                <a:tc hMerge="1">
                  <a:txBody>
                    <a:bodyPr/>
                    <a:lstStyle/>
                    <a:p>
                      <a:endParaRPr lang="en-US" sz="1700" dirty="0"/>
                    </a:p>
                  </a:txBody>
                  <a:tcPr/>
                </a:tc>
                <a:extLst>
                  <a:ext uri="{0D108BD9-81ED-4DB2-BD59-A6C34878D82A}">
                    <a16:rowId xmlns:a16="http://schemas.microsoft.com/office/drawing/2014/main" val="410160256"/>
                  </a:ext>
                </a:extLst>
              </a:tr>
              <a:tr h="131902">
                <a:tc>
                  <a:txBody>
                    <a:bodyPr/>
                    <a:lstStyle/>
                    <a:p>
                      <a:r>
                        <a:rPr lang="en-US" sz="1700" b="1" dirty="0"/>
                        <a:t>Location/sites </a:t>
                      </a:r>
                    </a:p>
                    <a:p>
                      <a:r>
                        <a:rPr lang="en-US" sz="1700" b="1" dirty="0"/>
                        <a:t>for sub-activity</a:t>
                      </a:r>
                    </a:p>
                  </a:txBody>
                  <a:tcPr/>
                </a:tc>
                <a:tc gridSpan="3">
                  <a:txBody>
                    <a:bodyPr/>
                    <a:lstStyle/>
                    <a:p>
                      <a:r>
                        <a:rPr lang="en-US" sz="1700" dirty="0" err="1"/>
                        <a:t>Koutiala</a:t>
                      </a:r>
                      <a:endParaRPr lang="en-US" sz="1700" dirty="0"/>
                    </a:p>
                  </a:txBody>
                  <a:tcPr/>
                </a:tc>
                <a:tc hMerge="1">
                  <a:txBody>
                    <a:bodyPr/>
                    <a:lstStyle/>
                    <a:p>
                      <a:endParaRPr lang="en-US" sz="1200" dirty="0"/>
                    </a:p>
                  </a:txBody>
                  <a:tcPr/>
                </a:tc>
                <a:tc hMerge="1">
                  <a:txBody>
                    <a:bodyPr/>
                    <a:lstStyle/>
                    <a:p>
                      <a:endParaRPr lang="en-US" sz="1700" dirty="0"/>
                    </a:p>
                  </a:txBody>
                  <a:tcPr/>
                </a:tc>
                <a:extLst>
                  <a:ext uri="{0D108BD9-81ED-4DB2-BD59-A6C34878D82A}">
                    <a16:rowId xmlns:a16="http://schemas.microsoft.com/office/drawing/2014/main" val="712296291"/>
                  </a:ext>
                </a:extLst>
              </a:tr>
              <a:tr h="541209">
                <a:tc>
                  <a:txBody>
                    <a:bodyPr/>
                    <a:lstStyle/>
                    <a:p>
                      <a:r>
                        <a:rPr lang="en-US" sz="1700" b="1" dirty="0"/>
                        <a:t>Implementation timeframe (start/end date)</a:t>
                      </a:r>
                    </a:p>
                  </a:txBody>
                  <a:tcPr/>
                </a:tc>
                <a:tc gridSpan="3">
                  <a:txBody>
                    <a:bodyPr/>
                    <a:lstStyle/>
                    <a:p>
                      <a:r>
                        <a:rPr lang="en-US" sz="1700" dirty="0"/>
                        <a:t>March</a:t>
                      </a:r>
                      <a:r>
                        <a:rPr lang="en-US" sz="1700" baseline="0" dirty="0"/>
                        <a:t> 2017-January 2018</a:t>
                      </a:r>
                      <a:endParaRPr lang="en-US" sz="1700" dirty="0"/>
                    </a:p>
                  </a:txBody>
                  <a:tcPr/>
                </a:tc>
                <a:tc hMerge="1">
                  <a:txBody>
                    <a:bodyPr/>
                    <a:lstStyle/>
                    <a:p>
                      <a:endParaRPr lang="en-US" sz="1200" dirty="0"/>
                    </a:p>
                  </a:txBody>
                  <a:tcPr/>
                </a:tc>
                <a:tc hMerge="1">
                  <a:txBody>
                    <a:bodyPr/>
                    <a:lstStyle/>
                    <a:p>
                      <a:endParaRPr lang="en-US" sz="1700" dirty="0"/>
                    </a:p>
                  </a:txBody>
                  <a:tcPr/>
                </a:tc>
                <a:extLst>
                  <a:ext uri="{0D108BD9-81ED-4DB2-BD59-A6C34878D82A}">
                    <a16:rowId xmlns:a16="http://schemas.microsoft.com/office/drawing/2014/main" val="232465395"/>
                  </a:ext>
                </a:extLst>
              </a:tr>
              <a:tr h="132423">
                <a:tc>
                  <a:txBody>
                    <a:bodyPr/>
                    <a:lstStyle/>
                    <a:p>
                      <a:r>
                        <a:rPr lang="en-US" sz="1700" b="1" dirty="0"/>
                        <a:t>Deliverables achieved</a:t>
                      </a:r>
                    </a:p>
                  </a:txBody>
                  <a:tcPr/>
                </a:tc>
                <a:tc gridSpan="2">
                  <a:txBody>
                    <a:bodyPr/>
                    <a:lstStyle/>
                    <a:p>
                      <a:pPr marL="228600" indent="-228600">
                        <a:buFont typeface="+mj-lt"/>
                        <a:buAutoNum type="arabicPeriod"/>
                      </a:pPr>
                      <a:r>
                        <a:rPr lang="en-US" sz="1700" dirty="0"/>
                        <a:t>Report</a:t>
                      </a:r>
                    </a:p>
                  </a:txBody>
                  <a:tcPr/>
                </a:tc>
                <a:tc hMerge="1">
                  <a:txBody>
                    <a:bodyPr/>
                    <a:lstStyle/>
                    <a:p>
                      <a:pPr marL="228600" indent="-228600">
                        <a:buFont typeface="+mj-lt"/>
                        <a:buAutoNum type="arabicPeriod" startAt="4"/>
                      </a:pPr>
                      <a:r>
                        <a:rPr lang="en-US" sz="1700" dirty="0"/>
                        <a:t>_ _ _</a:t>
                      </a:r>
                    </a:p>
                  </a:txBody>
                  <a:tcPr/>
                </a:tc>
                <a:tc>
                  <a:txBody>
                    <a:bodyPr/>
                    <a:lstStyle/>
                    <a:p>
                      <a:pPr marL="228600" indent="-228600">
                        <a:buFont typeface="+mj-lt"/>
                        <a:buAutoNum type="arabicPeriod" startAt="4"/>
                      </a:pPr>
                      <a:r>
                        <a:rPr lang="en-US" sz="1700"/>
                        <a:t>_ _ _</a:t>
                      </a:r>
                      <a:endParaRPr lang="en-US" sz="1700" dirty="0"/>
                    </a:p>
                  </a:txBody>
                  <a:tcPr/>
                </a:tc>
                <a:extLst>
                  <a:ext uri="{0D108BD9-81ED-4DB2-BD59-A6C34878D82A}">
                    <a16:rowId xmlns:a16="http://schemas.microsoft.com/office/drawing/2014/main" val="3087860269"/>
                  </a:ext>
                </a:extLst>
              </a:tr>
              <a:tr h="757692">
                <a:tc>
                  <a:txBody>
                    <a:bodyPr/>
                    <a:lstStyle/>
                    <a:p>
                      <a:r>
                        <a:rPr lang="en-US" sz="1700" b="1" dirty="0"/>
                        <a:t>S.I. domain and indicators for which data was collected – indicate metric and scale</a:t>
                      </a:r>
                    </a:p>
                  </a:txBody>
                  <a:tcPr/>
                </a:tc>
                <a:tc gridSpan="2">
                  <a:txBody>
                    <a:bodyPr/>
                    <a:lstStyle/>
                    <a:p>
                      <a:pPr marL="228600" indent="-228600">
                        <a:buFont typeface="+mj-lt"/>
                        <a:buAutoNum type="arabicPeriod"/>
                      </a:pPr>
                      <a:r>
                        <a:rPr lang="en-US" sz="1700" kern="1200" dirty="0">
                          <a:solidFill>
                            <a:schemeClr val="dk1"/>
                          </a:solidFill>
                          <a:latin typeface="+mn-lt"/>
                          <a:ea typeface="+mn-ea"/>
                          <a:cs typeface="+mn-cs"/>
                        </a:rPr>
                        <a:t>Social: </a:t>
                      </a:r>
                      <a:r>
                        <a:rPr lang="en-US" sz="1800" kern="1200" dirty="0">
                          <a:solidFill>
                            <a:schemeClr val="dk1"/>
                          </a:solidFill>
                          <a:effectLst/>
                          <a:latin typeface="+mn-lt"/>
                          <a:ea typeface="+mn-ea"/>
                          <a:cs typeface="+mn-cs"/>
                        </a:rPr>
                        <a:t>Variability and distribution between men and women concerning productivity, income and assets at village level</a:t>
                      </a:r>
                      <a:r>
                        <a:rPr lang="fr-ML" sz="1600" dirty="0">
                          <a:effectLst/>
                        </a:rPr>
                        <a:t> </a:t>
                      </a:r>
                      <a:endParaRPr lang="fr-ML" sz="1700" kern="1200" dirty="0">
                        <a:solidFill>
                          <a:schemeClr val="dk1"/>
                        </a:solidFill>
                        <a:latin typeface="+mn-lt"/>
                        <a:ea typeface="+mn-ea"/>
                        <a:cs typeface="+mn-cs"/>
                      </a:endParaRPr>
                    </a:p>
                  </a:txBody>
                  <a:tcPr/>
                </a:tc>
                <a:tc hMerge="1">
                  <a:txBody>
                    <a:bodyPr/>
                    <a:lstStyle/>
                    <a:p>
                      <a:pPr marL="228600" indent="-228600">
                        <a:buFont typeface="+mj-lt"/>
                        <a:buAutoNum type="arabicPeriod" startAt="4"/>
                      </a:pPr>
                      <a:r>
                        <a:rPr lang="en-US" sz="1700" dirty="0"/>
                        <a:t>_ _ _</a:t>
                      </a:r>
                    </a:p>
                    <a:p>
                      <a:pPr marL="228600" indent="-228600">
                        <a:buFont typeface="+mj-lt"/>
                        <a:buAutoNum type="arabicPeriod" startAt="4"/>
                      </a:pPr>
                      <a:r>
                        <a:rPr lang="en-US" sz="1700" dirty="0"/>
                        <a:t>_ _ _</a:t>
                      </a:r>
                    </a:p>
                    <a:p>
                      <a:pPr marL="228600" indent="-228600">
                        <a:buFont typeface="+mj-lt"/>
                        <a:buAutoNum type="arabicPeriod" startAt="4"/>
                      </a:pPr>
                      <a:r>
                        <a:rPr lang="en-US" sz="1700" dirty="0"/>
                        <a:t>_ _ _</a:t>
                      </a:r>
                    </a:p>
                  </a:txBody>
                  <a:tcPr/>
                </a:tc>
                <a:tc>
                  <a:txBody>
                    <a:bodyPr/>
                    <a:lstStyle/>
                    <a:p>
                      <a:pPr marL="228600" indent="-228600">
                        <a:buFont typeface="+mj-lt"/>
                        <a:buAutoNum type="arabicPeriod" startAt="4"/>
                      </a:pPr>
                      <a:r>
                        <a:rPr lang="en-US" sz="1700"/>
                        <a:t>_ _ _</a:t>
                      </a:r>
                    </a:p>
                    <a:p>
                      <a:pPr marL="228600" indent="-228600">
                        <a:buFont typeface="+mj-lt"/>
                        <a:buAutoNum type="arabicPeriod" startAt="4"/>
                      </a:pPr>
                      <a:r>
                        <a:rPr lang="en-US" sz="1700"/>
                        <a:t>_ _ _</a:t>
                      </a:r>
                    </a:p>
                    <a:p>
                      <a:pPr marL="228600" indent="-228600">
                        <a:buFont typeface="+mj-lt"/>
                        <a:buAutoNum type="arabicPeriod" startAt="4"/>
                      </a:pPr>
                      <a:r>
                        <a:rPr lang="en-US" sz="1700"/>
                        <a:t>_ _ _</a:t>
                      </a:r>
                      <a:endParaRPr lang="en-US" sz="1700" dirty="0"/>
                    </a:p>
                  </a:txBody>
                  <a:tcPr/>
                </a:tc>
                <a:extLst>
                  <a:ext uri="{0D108BD9-81ED-4DB2-BD59-A6C34878D82A}">
                    <a16:rowId xmlns:a16="http://schemas.microsoft.com/office/drawing/2014/main" val="2109533273"/>
                  </a:ext>
                </a:extLst>
              </a:tr>
              <a:tr h="0">
                <a:tc>
                  <a:txBody>
                    <a:bodyPr/>
                    <a:lstStyle/>
                    <a:p>
                      <a:r>
                        <a:rPr lang="en-US" sz="1700" b="1" dirty="0"/>
                        <a:t>Research team involved</a:t>
                      </a:r>
                    </a:p>
                  </a:txBody>
                  <a:tcPr/>
                </a:tc>
                <a:tc gridSpan="2">
                  <a:txBody>
                    <a:bodyPr/>
                    <a:lstStyle/>
                    <a:p>
                      <a:pPr marL="228600" indent="-228600">
                        <a:buFont typeface="+mj-lt"/>
                        <a:buAutoNum type="arabicPeriod"/>
                      </a:pPr>
                      <a:r>
                        <a:rPr lang="en-US" sz="1700" dirty="0"/>
                        <a:t>IER, ICRISAT, WUR</a:t>
                      </a:r>
                    </a:p>
                  </a:txBody>
                  <a:tcPr/>
                </a:tc>
                <a:tc hMerge="1">
                  <a:txBody>
                    <a:bodyPr/>
                    <a:lstStyle/>
                    <a:p>
                      <a:pPr marL="228600" indent="-228600">
                        <a:buFont typeface="+mj-lt"/>
                        <a:buAutoNum type="arabicPeriod" startAt="4"/>
                      </a:pPr>
                      <a:endParaRPr lang="en-US" sz="1700" dirty="0"/>
                    </a:p>
                  </a:txBody>
                  <a:tcPr/>
                </a:tc>
                <a:tc>
                  <a:txBody>
                    <a:bodyPr/>
                    <a:lstStyle/>
                    <a:p>
                      <a:pPr marL="228600" indent="-228600">
                        <a:buFont typeface="+mj-lt"/>
                        <a:buAutoNum type="arabicPeriod" startAt="4"/>
                      </a:pPr>
                      <a:endParaRPr lang="en-US" sz="1700" dirty="0"/>
                    </a:p>
                  </a:txBody>
                  <a:tcPr/>
                </a:tc>
                <a:extLst>
                  <a:ext uri="{0D108BD9-81ED-4DB2-BD59-A6C34878D82A}">
                    <a16:rowId xmlns:a16="http://schemas.microsoft.com/office/drawing/2014/main" val="125277177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kern="1200" dirty="0">
                          <a:solidFill>
                            <a:schemeClr val="dk1"/>
                          </a:solidFill>
                          <a:latin typeface="+mn-lt"/>
                          <a:ea typeface="+mn-ea"/>
                          <a:cs typeface="+mn-cs"/>
                        </a:rPr>
                        <a:t>Farming systems research perspective (how this work links with other sub-activities)</a:t>
                      </a:r>
                    </a:p>
                  </a:txBody>
                  <a:tcPr/>
                </a:tc>
                <a:tc gridSpan="2">
                  <a:txBody>
                    <a:bodyPr/>
                    <a:lstStyle/>
                    <a:p>
                      <a:pPr marL="228600" indent="-228600">
                        <a:buFont typeface="+mj-lt"/>
                        <a:buAutoNum type="arabicPeriod"/>
                      </a:pPr>
                      <a:r>
                        <a:rPr lang="en-US" sz="1800" kern="1200" dirty="0">
                          <a:solidFill>
                            <a:schemeClr val="dk1"/>
                          </a:solidFill>
                          <a:effectLst/>
                          <a:latin typeface="+mn-lt"/>
                          <a:ea typeface="+mn-ea"/>
                          <a:cs typeface="+mn-cs"/>
                        </a:rPr>
                        <a:t>Activities have links with those on outcome 1 (sub-activity MA1111-17 and sub-activity MA1123-17</a:t>
                      </a:r>
                      <a:endParaRPr lang="en-US" sz="1700" kern="1200" dirty="0">
                        <a:solidFill>
                          <a:schemeClr val="dk1"/>
                        </a:solidFill>
                        <a:latin typeface="+mn-lt"/>
                        <a:ea typeface="+mn-ea"/>
                        <a:cs typeface="+mn-cs"/>
                      </a:endParaRPr>
                    </a:p>
                  </a:txBody>
                  <a:tcPr/>
                </a:tc>
                <a:tc hMerge="1">
                  <a:txBody>
                    <a:bodyPr/>
                    <a:lstStyle/>
                    <a:p>
                      <a:pPr marL="228600" indent="-228600">
                        <a:buFont typeface="+mj-lt"/>
                        <a:buAutoNum type="arabicPeriod" startAt="4"/>
                      </a:pPr>
                      <a:endParaRPr lang="en-US" sz="1700" dirty="0"/>
                    </a:p>
                  </a:txBody>
                  <a:tcPr/>
                </a:tc>
                <a:tc>
                  <a:txBody>
                    <a:bodyPr/>
                    <a:lstStyle/>
                    <a:p>
                      <a:pPr marL="228600" indent="-228600">
                        <a:buFont typeface="+mj-lt"/>
                        <a:buAutoNum type="arabicPeriod" startAt="4"/>
                      </a:pPr>
                      <a:endParaRPr lang="en-US" sz="17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1379308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2657" y="1295400"/>
            <a:ext cx="9144000" cy="692696"/>
          </a:xfrm>
          <a:prstGeom prst="rect">
            <a:avLst/>
          </a:prstGeom>
        </p:spPr>
        <p:txBody>
          <a:bodyPr>
            <a:normAutofit fontScale="75000" lnSpcReduction="20000"/>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GB" sz="3200" b="1" dirty="0"/>
              <a:t>Institutional policies and arrangements that are barriers to access production assets and markets</a:t>
            </a:r>
            <a:endParaRPr lang="en-US" sz="3200" b="1" dirty="0"/>
          </a:p>
        </p:txBody>
      </p:sp>
      <p:graphicFrame>
        <p:nvGraphicFramePr>
          <p:cNvPr id="7" name="Tableau 6"/>
          <p:cNvGraphicFramePr>
            <a:graphicFrameLocks noGrp="1"/>
          </p:cNvGraphicFramePr>
          <p:nvPr>
            <p:extLst>
              <p:ext uri="{D42A27DB-BD31-4B8C-83A1-F6EECF244321}">
                <p14:modId xmlns:p14="http://schemas.microsoft.com/office/powerpoint/2010/main" val="2371895903"/>
              </p:ext>
            </p:extLst>
          </p:nvPr>
        </p:nvGraphicFramePr>
        <p:xfrm>
          <a:off x="50405" y="1977211"/>
          <a:ext cx="9093597" cy="4381183"/>
        </p:xfrm>
        <a:graphic>
          <a:graphicData uri="http://schemas.openxmlformats.org/drawingml/2006/table">
            <a:tbl>
              <a:tblPr firstRow="1" firstCol="1" bandRow="1">
                <a:tableStyleId>{5C22544A-7EE6-4342-B048-85BDC9FD1C3A}</a:tableStyleId>
              </a:tblPr>
              <a:tblGrid>
                <a:gridCol w="1854595">
                  <a:extLst>
                    <a:ext uri="{9D8B030D-6E8A-4147-A177-3AD203B41FA5}">
                      <a16:colId xmlns:a16="http://schemas.microsoft.com/office/drawing/2014/main" val="20000"/>
                    </a:ext>
                  </a:extLst>
                </a:gridCol>
                <a:gridCol w="5638800">
                  <a:extLst>
                    <a:ext uri="{9D8B030D-6E8A-4147-A177-3AD203B41FA5}">
                      <a16:colId xmlns:a16="http://schemas.microsoft.com/office/drawing/2014/main" val="20001"/>
                    </a:ext>
                  </a:extLst>
                </a:gridCol>
                <a:gridCol w="1600202">
                  <a:extLst>
                    <a:ext uri="{9D8B030D-6E8A-4147-A177-3AD203B41FA5}">
                      <a16:colId xmlns:a16="http://schemas.microsoft.com/office/drawing/2014/main" val="20002"/>
                    </a:ext>
                  </a:extLst>
                </a:gridCol>
              </a:tblGrid>
              <a:tr h="822048">
                <a:tc>
                  <a:txBody>
                    <a:bodyPr/>
                    <a:lstStyle/>
                    <a:p>
                      <a:pPr>
                        <a:lnSpc>
                          <a:spcPct val="115000"/>
                        </a:lnSpc>
                        <a:spcAft>
                          <a:spcPts val="0"/>
                        </a:spcAft>
                      </a:pPr>
                      <a:r>
                        <a:rPr lang="en-GB" sz="1500" dirty="0">
                          <a:solidFill>
                            <a:schemeClr val="tx1"/>
                          </a:solidFill>
                          <a:effectLst/>
                        </a:rPr>
                        <a:t>Production assets/</a:t>
                      </a:r>
                      <a:endParaRPr lang="fr-FR" sz="1500" dirty="0">
                        <a:solidFill>
                          <a:schemeClr val="tx1"/>
                        </a:solidFill>
                        <a:effectLst/>
                      </a:endParaRPr>
                    </a:p>
                    <a:p>
                      <a:pPr>
                        <a:lnSpc>
                          <a:spcPct val="115000"/>
                        </a:lnSpc>
                        <a:spcAft>
                          <a:spcPts val="0"/>
                        </a:spcAft>
                      </a:pPr>
                      <a:r>
                        <a:rPr lang="en-GB" sz="1500" dirty="0">
                          <a:solidFill>
                            <a:schemeClr val="tx1"/>
                          </a:solidFill>
                          <a:effectLst/>
                        </a:rPr>
                        <a:t>factors</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en-GB" sz="1500" dirty="0">
                          <a:solidFill>
                            <a:schemeClr val="tx1"/>
                          </a:solidFill>
                          <a:effectLst/>
                        </a:rPr>
                        <a:t>Political obstacles/reasons impeding access to production assets and markets</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en-GB" sz="1500" dirty="0">
                          <a:solidFill>
                            <a:schemeClr val="tx1"/>
                          </a:solidFill>
                          <a:effectLst/>
                        </a:rPr>
                        <a:t>% of decision makers who mentioned the obstacle </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644259">
                <a:tc>
                  <a:txBody>
                    <a:bodyPr/>
                    <a:lstStyle/>
                    <a:p>
                      <a:pPr>
                        <a:lnSpc>
                          <a:spcPct val="115000"/>
                        </a:lnSpc>
                        <a:spcAft>
                          <a:spcPts val="0"/>
                        </a:spcAft>
                      </a:pPr>
                      <a:r>
                        <a:rPr lang="en-GB" sz="1500" dirty="0">
                          <a:solidFill>
                            <a:schemeClr val="tx1"/>
                          </a:solidFill>
                          <a:effectLst/>
                        </a:rPr>
                        <a:t>Land</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lnSpc>
                          <a:spcPct val="115000"/>
                        </a:lnSpc>
                        <a:spcAft>
                          <a:spcPts val="0"/>
                        </a:spcAft>
                        <a:buFont typeface="Symbol" panose="05050102010706020507" pitchFamily="18" charset="2"/>
                        <a:buChar char=""/>
                      </a:pPr>
                      <a:r>
                        <a:rPr lang="en-GB" sz="1500" dirty="0">
                          <a:solidFill>
                            <a:schemeClr val="tx1"/>
                          </a:solidFill>
                          <a:effectLst/>
                        </a:rPr>
                        <a:t>Wedding and family code that the residence is tied to the husband's opinion and man is always the leader.</a:t>
                      </a:r>
                      <a:endParaRPr lang="fr-FR" sz="1500" dirty="0">
                        <a:solidFill>
                          <a:schemeClr val="tx1"/>
                        </a:solidFill>
                        <a:effectLst/>
                      </a:endParaRPr>
                    </a:p>
                    <a:p>
                      <a:pPr marL="342900" lvl="0" indent="-342900">
                        <a:lnSpc>
                          <a:spcPct val="115000"/>
                        </a:lnSpc>
                        <a:spcAft>
                          <a:spcPts val="0"/>
                        </a:spcAft>
                        <a:buFont typeface="Symbol" panose="05050102010706020507" pitchFamily="18" charset="2"/>
                        <a:buChar char=""/>
                      </a:pPr>
                      <a:r>
                        <a:rPr lang="en-GB" sz="1500" dirty="0">
                          <a:solidFill>
                            <a:schemeClr val="tx1"/>
                          </a:solidFill>
                          <a:effectLst/>
                        </a:rPr>
                        <a:t>Woman is not a landowner</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en-GB" sz="1500" dirty="0">
                          <a:solidFill>
                            <a:schemeClr val="tx1"/>
                          </a:solidFill>
                          <a:effectLst/>
                        </a:rPr>
                        <a:t>17</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785419">
                <a:tc>
                  <a:txBody>
                    <a:bodyPr/>
                    <a:lstStyle/>
                    <a:p>
                      <a:pPr>
                        <a:lnSpc>
                          <a:spcPct val="115000"/>
                        </a:lnSpc>
                        <a:spcAft>
                          <a:spcPts val="0"/>
                        </a:spcAft>
                      </a:pPr>
                      <a:r>
                        <a:rPr lang="en-GB" sz="1500" dirty="0">
                          <a:solidFill>
                            <a:schemeClr val="tx1"/>
                          </a:solidFill>
                          <a:effectLst/>
                        </a:rPr>
                        <a:t>Credit</a:t>
                      </a:r>
                    </a:p>
                    <a:p>
                      <a:pPr>
                        <a:lnSpc>
                          <a:spcPct val="115000"/>
                        </a:lnSpc>
                        <a:spcAft>
                          <a:spcPts val="0"/>
                        </a:spcAft>
                      </a:pP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lnSpc>
                          <a:spcPct val="115000"/>
                        </a:lnSpc>
                        <a:spcAft>
                          <a:spcPts val="0"/>
                        </a:spcAft>
                        <a:buFont typeface="Symbol" panose="05050102010706020507" pitchFamily="18" charset="2"/>
                        <a:buChar char=""/>
                      </a:pPr>
                      <a:r>
                        <a:rPr lang="en-GB" sz="1500" dirty="0">
                          <a:solidFill>
                            <a:schemeClr val="tx1"/>
                          </a:solidFill>
                          <a:effectLst/>
                        </a:rPr>
                        <a:t>Loan guarantee requirements above their (women) capacity.</a:t>
                      </a:r>
                    </a:p>
                    <a:p>
                      <a:pPr marL="342900" lvl="0" indent="-342900">
                        <a:lnSpc>
                          <a:spcPct val="115000"/>
                        </a:lnSpc>
                        <a:spcAft>
                          <a:spcPts val="0"/>
                        </a:spcAft>
                        <a:buFont typeface="Symbol" panose="05050102010706020507" pitchFamily="18" charset="2"/>
                        <a:buChar char=""/>
                      </a:pPr>
                      <a:r>
                        <a:rPr lang="en-GB" sz="1500" dirty="0">
                          <a:solidFill>
                            <a:schemeClr val="tx1"/>
                          </a:solidFill>
                          <a:effectLst/>
                        </a:rPr>
                        <a:t>High credit interest rate, distance of banks from rural areas.</a:t>
                      </a: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en-GB" sz="1500" dirty="0">
                          <a:solidFill>
                            <a:schemeClr val="tx1"/>
                          </a:solidFill>
                          <a:effectLst/>
                        </a:rPr>
                        <a:t>11.1</a:t>
                      </a:r>
                    </a:p>
                    <a:p>
                      <a:pPr>
                        <a:lnSpc>
                          <a:spcPct val="115000"/>
                        </a:lnSpc>
                        <a:spcAft>
                          <a:spcPts val="0"/>
                        </a:spcAft>
                      </a:pP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89515">
                <a:tc>
                  <a:txBody>
                    <a:bodyPr/>
                    <a:lstStyle/>
                    <a:p>
                      <a:pPr>
                        <a:lnSpc>
                          <a:spcPct val="115000"/>
                        </a:lnSpc>
                        <a:spcAft>
                          <a:spcPts val="0"/>
                        </a:spcAft>
                      </a:pPr>
                      <a:r>
                        <a:rPr lang="en-GB" sz="1500" dirty="0">
                          <a:solidFill>
                            <a:schemeClr val="tx1"/>
                          </a:solidFill>
                          <a:effectLst/>
                        </a:rPr>
                        <a:t>Agricultural inputs</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lnSpc>
                          <a:spcPct val="115000"/>
                        </a:lnSpc>
                        <a:spcAft>
                          <a:spcPts val="0"/>
                        </a:spcAft>
                        <a:buFont typeface="Arial" panose="020B0604020202020204" pitchFamily="34" charset="0"/>
                        <a:buChar char="•"/>
                      </a:pPr>
                      <a:r>
                        <a:rPr lang="en-GB" sz="1500" kern="1200" dirty="0">
                          <a:solidFill>
                            <a:schemeClr val="tx1"/>
                          </a:solidFill>
                          <a:effectLst/>
                          <a:latin typeface="+mn-lt"/>
                          <a:ea typeface="+mn-ea"/>
                          <a:cs typeface="+mn-cs"/>
                        </a:rPr>
                        <a:t>Secu</a:t>
                      </a:r>
                      <a:r>
                        <a:rPr lang="en-GB" sz="1500" dirty="0">
                          <a:solidFill>
                            <a:schemeClr val="tx1"/>
                          </a:solidFill>
                          <a:effectLst/>
                        </a:rPr>
                        <a:t>rity and loan guarantee requirements</a:t>
                      </a:r>
                    </a:p>
                    <a:p>
                      <a:pPr marL="0" indent="0">
                        <a:lnSpc>
                          <a:spcPct val="115000"/>
                        </a:lnSpc>
                        <a:spcAft>
                          <a:spcPts val="0"/>
                        </a:spcAft>
                        <a:buFont typeface="Arial" panose="020B0604020202020204" pitchFamily="34" charset="0"/>
                        <a:buNone/>
                      </a:pP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en-GB" sz="1500" dirty="0">
                          <a:solidFill>
                            <a:schemeClr val="tx1"/>
                          </a:solidFill>
                          <a:effectLst/>
                        </a:rPr>
                        <a:t>7</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196879">
                <a:tc>
                  <a:txBody>
                    <a:bodyPr/>
                    <a:lstStyle/>
                    <a:p>
                      <a:pPr>
                        <a:lnSpc>
                          <a:spcPct val="115000"/>
                        </a:lnSpc>
                        <a:spcAft>
                          <a:spcPts val="0"/>
                        </a:spcAft>
                      </a:pPr>
                      <a:r>
                        <a:rPr lang="en-GB" sz="1500" dirty="0">
                          <a:solidFill>
                            <a:schemeClr val="tx1"/>
                          </a:solidFill>
                          <a:effectLst/>
                        </a:rPr>
                        <a:t>Agricultural equipment</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lnSpc>
                          <a:spcPct val="115000"/>
                        </a:lnSpc>
                        <a:spcAft>
                          <a:spcPts val="0"/>
                        </a:spcAft>
                        <a:buFont typeface="Symbol" panose="05050102010706020507" pitchFamily="18" charset="2"/>
                        <a:buChar char=""/>
                      </a:pPr>
                      <a:r>
                        <a:rPr lang="en-GB" sz="1500" dirty="0">
                          <a:solidFill>
                            <a:schemeClr val="tx1"/>
                          </a:solidFill>
                          <a:effectLst/>
                        </a:rPr>
                        <a:t>Guarantees and bank loan guarantee requirements.</a:t>
                      </a:r>
                      <a:endParaRPr lang="fr-FR" sz="1500" dirty="0">
                        <a:solidFill>
                          <a:schemeClr val="tx1"/>
                        </a:solidFill>
                        <a:effectLst/>
                      </a:endParaRPr>
                    </a:p>
                    <a:p>
                      <a:pPr marL="342900" lvl="0" indent="-342900">
                        <a:lnSpc>
                          <a:spcPct val="115000"/>
                        </a:lnSpc>
                        <a:spcAft>
                          <a:spcPts val="0"/>
                        </a:spcAft>
                        <a:buFont typeface="Symbol" panose="05050102010706020507" pitchFamily="18" charset="2"/>
                        <a:buChar char=""/>
                      </a:pPr>
                      <a:r>
                        <a:rPr lang="en-GB" sz="1500" dirty="0">
                          <a:solidFill>
                            <a:schemeClr val="tx1"/>
                          </a:solidFill>
                          <a:effectLst/>
                        </a:rPr>
                        <a:t>In the family, the acquisition of agricultural equipment becomes an act of independence for women and children and men do not want that.</a:t>
                      </a: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en-GB" sz="1500" dirty="0">
                          <a:solidFill>
                            <a:schemeClr val="tx1"/>
                          </a:solidFill>
                          <a:effectLst/>
                        </a:rPr>
                        <a:t>7</a:t>
                      </a:r>
                      <a:endParaRPr lang="fr-F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7084" marR="67084"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71468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143000" y="1549152"/>
            <a:ext cx="7162800" cy="89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400" b="1" dirty="0"/>
              <a:t>Recommendations to improve women’s and youth access to production assets and markets</a:t>
            </a:r>
            <a:endParaRPr lang="en-US" sz="2400" b="1" dirty="0"/>
          </a:p>
        </p:txBody>
      </p:sp>
      <p:sp>
        <p:nvSpPr>
          <p:cNvPr id="5" name="Rectangle 4"/>
          <p:cNvSpPr/>
          <p:nvPr/>
        </p:nvSpPr>
        <p:spPr>
          <a:xfrm>
            <a:off x="749461" y="2915590"/>
            <a:ext cx="7391400" cy="369332"/>
          </a:xfrm>
          <a:prstGeom prst="rect">
            <a:avLst/>
          </a:prstGeom>
        </p:spPr>
        <p:txBody>
          <a:bodyPr wrap="square">
            <a:spAutoFit/>
          </a:bodyPr>
          <a:lstStyle/>
          <a:p>
            <a:pPr marL="285750" lvl="0" indent="-285750">
              <a:spcAft>
                <a:spcPts val="0"/>
              </a:spcAft>
              <a:buFont typeface="Wingdings" pitchFamily="2" charset="2"/>
              <a:buChar char="v"/>
            </a:pPr>
            <a:r>
              <a:rPr lang="en-GB" b="1" dirty="0">
                <a:latin typeface="Times New Roman" panose="02020603050405020304" pitchFamily="18" charset="0"/>
                <a:ea typeface="Times New Roman" panose="02020603050405020304" pitchFamily="18" charset="0"/>
                <a:cs typeface="Times New Roman" panose="02020603050405020304" pitchFamily="18" charset="0"/>
              </a:rPr>
              <a:t>Facilitate access to land, input and equipment</a:t>
            </a:r>
            <a:endParaRPr lang="fr-FR"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C34C7F51-C3B5-3643-8E5A-221883031FAB}"/>
              </a:ext>
            </a:extLst>
          </p:cNvPr>
          <p:cNvSpPr/>
          <p:nvPr/>
        </p:nvSpPr>
        <p:spPr>
          <a:xfrm>
            <a:off x="749461" y="2543288"/>
            <a:ext cx="7239000" cy="369332"/>
          </a:xfrm>
          <a:prstGeom prst="rect">
            <a:avLst/>
          </a:prstGeom>
        </p:spPr>
        <p:txBody>
          <a:bodyPr wrap="square">
            <a:spAutoFit/>
          </a:bodyPr>
          <a:lstStyle/>
          <a:p>
            <a:pPr marL="342900" lvl="0" indent="-342900">
              <a:spcAft>
                <a:spcPts val="0"/>
              </a:spcAft>
              <a:buFont typeface="Wingdings" pitchFamily="2" charset="2"/>
              <a:buChar char="v"/>
            </a:pPr>
            <a:r>
              <a:rPr lang="en-GB" b="1" dirty="0">
                <a:latin typeface="Times New Roman" panose="02020603050405020304" pitchFamily="18" charset="0"/>
                <a:ea typeface="Times New Roman" panose="02020603050405020304" pitchFamily="18" charset="0"/>
                <a:cs typeface="Times New Roman" panose="02020603050405020304" pitchFamily="18" charset="0"/>
              </a:rPr>
              <a:t>Women’s education, and sensitizing them and youth to their rights.</a:t>
            </a:r>
          </a:p>
        </p:txBody>
      </p:sp>
      <p:sp>
        <p:nvSpPr>
          <p:cNvPr id="6" name="Rectangle 5">
            <a:extLst>
              <a:ext uri="{FF2B5EF4-FFF2-40B4-BE49-F238E27FC236}">
                <a16:creationId xmlns:a16="http://schemas.microsoft.com/office/drawing/2014/main" id="{82C1D014-7A0E-1E47-A151-6B66E715943B}"/>
              </a:ext>
            </a:extLst>
          </p:cNvPr>
          <p:cNvSpPr/>
          <p:nvPr/>
        </p:nvSpPr>
        <p:spPr>
          <a:xfrm>
            <a:off x="749461" y="4724400"/>
            <a:ext cx="5270339" cy="390684"/>
          </a:xfrm>
          <a:prstGeom prst="rect">
            <a:avLst/>
          </a:prstGeom>
        </p:spPr>
        <p:txBody>
          <a:bodyPr wrap="square">
            <a:spAutoFit/>
          </a:bodyPr>
          <a:lstStyle/>
          <a:p>
            <a:pPr marL="342900" lvl="0" indent="-342900">
              <a:lnSpc>
                <a:spcPct val="115000"/>
              </a:lnSpc>
              <a:spcAft>
                <a:spcPts val="0"/>
              </a:spcAft>
              <a:buFont typeface="Wingdings" pitchFamily="2" charset="2"/>
              <a:buChar char="v"/>
            </a:pPr>
            <a:r>
              <a:rPr lang="en-GB" b="1" dirty="0">
                <a:latin typeface="Times New Roman" panose="02020603050405020304" pitchFamily="18" charset="0"/>
                <a:ea typeface="Times New Roman" panose="02020603050405020304" pitchFamily="18" charset="0"/>
                <a:cs typeface="Times New Roman" panose="02020603050405020304" pitchFamily="18" charset="0"/>
              </a:rPr>
              <a:t>Gender equity in the country family regulation</a:t>
            </a:r>
            <a:endParaRPr lang="fr-FR"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D775DBF7-3C09-F942-8CDF-6FB990E75F5D}"/>
              </a:ext>
            </a:extLst>
          </p:cNvPr>
          <p:cNvSpPr/>
          <p:nvPr/>
        </p:nvSpPr>
        <p:spPr>
          <a:xfrm>
            <a:off x="708347" y="3329367"/>
            <a:ext cx="6911653" cy="709233"/>
          </a:xfrm>
          <a:prstGeom prst="rect">
            <a:avLst/>
          </a:prstGeom>
        </p:spPr>
        <p:txBody>
          <a:bodyPr wrap="square">
            <a:spAutoFit/>
          </a:bodyPr>
          <a:lstStyle/>
          <a:p>
            <a:pPr marL="342900" lvl="0" indent="-342900">
              <a:lnSpc>
                <a:spcPct val="115000"/>
              </a:lnSpc>
              <a:spcAft>
                <a:spcPts val="0"/>
              </a:spcAft>
              <a:buFont typeface="Wingdings" pitchFamily="2" charset="2"/>
              <a:buChar char="v"/>
            </a:pPr>
            <a:r>
              <a:rPr lang="en-GB" b="1" dirty="0">
                <a:latin typeface="Times New Roman" panose="02020603050405020304" pitchFamily="18" charset="0"/>
                <a:ea typeface="Times New Roman" panose="02020603050405020304" pitchFamily="18" charset="0"/>
                <a:cs typeface="Times New Roman" panose="02020603050405020304" pitchFamily="18" charset="0"/>
              </a:rPr>
              <a:t>Partnership between banks and women farmers for access to credit</a:t>
            </a:r>
            <a:endParaRPr lang="fr-FR" b="1"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92BCD043-2E88-D245-892E-E6C4FE6B3442}"/>
              </a:ext>
            </a:extLst>
          </p:cNvPr>
          <p:cNvSpPr/>
          <p:nvPr/>
        </p:nvSpPr>
        <p:spPr>
          <a:xfrm>
            <a:off x="749461" y="4038600"/>
            <a:ext cx="8242139" cy="709233"/>
          </a:xfrm>
          <a:prstGeom prst="rect">
            <a:avLst/>
          </a:prstGeom>
        </p:spPr>
        <p:txBody>
          <a:bodyPr wrap="square">
            <a:spAutoFit/>
          </a:bodyPr>
          <a:lstStyle/>
          <a:p>
            <a:pPr marL="342900" lvl="0" indent="-342900">
              <a:lnSpc>
                <a:spcPct val="115000"/>
              </a:lnSpc>
              <a:spcAft>
                <a:spcPts val="0"/>
              </a:spcAft>
              <a:buFont typeface="Wingdings" pitchFamily="2" charset="2"/>
              <a:buChar char="v"/>
            </a:pPr>
            <a:r>
              <a:rPr lang="en-GB" b="1" dirty="0">
                <a:latin typeface="Times New Roman" panose="02020603050405020304" pitchFamily="18" charset="0"/>
                <a:ea typeface="Times New Roman" panose="02020603050405020304" pitchFamily="18" charset="0"/>
                <a:cs typeface="Times New Roman" panose="02020603050405020304" pitchFamily="18" charset="0"/>
              </a:rPr>
              <a:t>Reduce loan guarantee requirements and credit interest rates for vulnerable groups such as women and youth.</a:t>
            </a:r>
            <a:endParaRPr lang="fr-FR" b="1"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49027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E26CE0-AB66-4F91-BD00-58CA3546E3E5}">
  <ds:schemaRefs>
    <ds:schemaRef ds:uri="http://www.w3.org/XML/1998/namespace"/>
    <ds:schemaRef ds:uri="http://schemas.microsoft.com/office/2006/metadata/properties"/>
    <ds:schemaRef ds:uri="http://purl.org/dc/elements/1.1/"/>
    <ds:schemaRef ds:uri="http://schemas.microsoft.com/office/2006/documentManagement/types"/>
    <ds:schemaRef ds:uri="http://purl.org/dc/dcmitype/"/>
    <ds:schemaRef ds:uri="http://purl.org/dc/terms/"/>
    <ds:schemaRef ds:uri="http://schemas.microsoft.com/office/infopath/2007/PartnerControls"/>
    <ds:schemaRef ds:uri="http://schemas.openxmlformats.org/package/2006/metadata/core-properties"/>
    <ds:schemaRef ds:uri="9f5e9607-a28b-487e-b093-da60e75ee109"/>
  </ds:schemaRefs>
</ds:datastoreItem>
</file>

<file path=customXml/itemProps2.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851436-67EF-41C7-86D1-3904960B83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3202</TotalTime>
  <Words>1360</Words>
  <Application>Microsoft Macintosh PowerPoint</Application>
  <PresentationFormat>Affichage à l'écran (4:3)</PresentationFormat>
  <Paragraphs>224</Paragraphs>
  <Slides>15</Slides>
  <Notes>3</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15</vt:i4>
      </vt:variant>
    </vt:vector>
  </HeadingPairs>
  <TitlesOfParts>
    <vt:vector size="24" baseType="lpstr">
      <vt:lpstr>Arial</vt:lpstr>
      <vt:lpstr>Calibri</vt:lpstr>
      <vt:lpstr>Cambria</vt:lpstr>
      <vt:lpstr>Gill Sans</vt:lpstr>
      <vt:lpstr>Symbol</vt:lpstr>
      <vt:lpstr>Times New Roman</vt:lpstr>
      <vt:lpstr>Wingdings</vt:lpstr>
      <vt:lpstr>Africa RISING presentation_template</vt:lpstr>
      <vt:lpstr>1_Custom Design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Traore, Bouba (ICRISAT-Mali)</cp:lastModifiedBy>
  <cp:revision>73</cp:revision>
  <cp:lastPrinted>2011-10-06T11:45:23Z</cp:lastPrinted>
  <dcterms:created xsi:type="dcterms:W3CDTF">2018-05-19T10:21:56Z</dcterms:created>
  <dcterms:modified xsi:type="dcterms:W3CDTF">2018-06-05T22:16:54Z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